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367" r:id="rId2"/>
    <p:sldId id="415" r:id="rId3"/>
    <p:sldId id="469" r:id="rId4"/>
    <p:sldId id="416" r:id="rId5"/>
    <p:sldId id="470" r:id="rId6"/>
    <p:sldId id="417" r:id="rId7"/>
    <p:sldId id="426" r:id="rId8"/>
    <p:sldId id="418" r:id="rId9"/>
    <p:sldId id="419" r:id="rId10"/>
    <p:sldId id="471" r:id="rId11"/>
    <p:sldId id="420" r:id="rId12"/>
    <p:sldId id="421" r:id="rId13"/>
    <p:sldId id="422" r:id="rId14"/>
    <p:sldId id="425" r:id="rId15"/>
    <p:sldId id="428" r:id="rId16"/>
    <p:sldId id="429" r:id="rId17"/>
    <p:sldId id="472" r:id="rId18"/>
    <p:sldId id="473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59" d="100"/>
          <a:sy n="59" d="100"/>
        </p:scale>
        <p:origin x="1290" y="96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1EB660-168D-4BA9-985B-DD793F7E3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2BF4FF-9A7D-4479-9428-650623EBC9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 bwMode="auto">
          <a:xfrm>
            <a:off x="0" y="2590800"/>
            <a:ext cx="5867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685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5867400" y="6003925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1">
                <a:solidFill>
                  <a:srgbClr val="626292"/>
                </a:solidFill>
                <a:latin typeface="Arial" panose="020B0604020202020204" pitchFamily="34" charset="0"/>
              </a:rPr>
              <a:t>ELAINE N. MARIEB</a:t>
            </a:r>
          </a:p>
        </p:txBody>
      </p:sp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5867400" y="4876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626292"/>
                </a:solidFill>
                <a:latin typeface="Arial" panose="020B0604020202020204" pitchFamily="34" charset="0"/>
              </a:rPr>
              <a:t>EIGHTH EDITION</a:t>
            </a: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0" y="0"/>
            <a:ext cx="1828800" cy="1616075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000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62629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3818" name="Text Box 10"/>
          <p:cNvSpPr txBox="1">
            <a:spLocks noChangeArrowheads="1"/>
          </p:cNvSpPr>
          <p:nvPr/>
        </p:nvSpPr>
        <p:spPr bwMode="auto">
          <a:xfrm>
            <a:off x="152400" y="6583363"/>
            <a:ext cx="891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Copyright © 2006 Pearson Education, Inc., publishing as Benjamin Cummings</a:t>
            </a:r>
          </a:p>
        </p:txBody>
      </p:sp>
      <p:sp>
        <p:nvSpPr>
          <p:cNvPr id="503819" name="Rectangle 11"/>
          <p:cNvSpPr>
            <a:spLocks noChangeArrowheads="1"/>
          </p:cNvSpPr>
          <p:nvPr/>
        </p:nvSpPr>
        <p:spPr bwMode="auto">
          <a:xfrm>
            <a:off x="1905000" y="2209800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62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PowerPoint</a:t>
            </a:r>
            <a:r>
              <a:rPr lang="en-US" altLang="en-US" sz="1400" b="1" baseline="3000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 Lecture Slide Presentation by Jerry L. Cook, Sam Houston University</a:t>
            </a:r>
          </a:p>
        </p:txBody>
      </p:sp>
      <p:sp>
        <p:nvSpPr>
          <p:cNvPr id="503820" name="Text Box 12"/>
          <p:cNvSpPr txBox="1">
            <a:spLocks noChangeArrowheads="1"/>
          </p:cNvSpPr>
          <p:nvPr/>
        </p:nvSpPr>
        <p:spPr bwMode="auto">
          <a:xfrm>
            <a:off x="0" y="1387475"/>
            <a:ext cx="1828800" cy="822325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503821" name="Group 13"/>
          <p:cNvGrpSpPr>
            <a:grpSpLocks/>
          </p:cNvGrpSpPr>
          <p:nvPr/>
        </p:nvGrpSpPr>
        <p:grpSpPr bwMode="auto">
          <a:xfrm>
            <a:off x="0" y="1981200"/>
            <a:ext cx="1828800" cy="685800"/>
            <a:chOff x="1008" y="1512"/>
            <a:chExt cx="5760" cy="1260"/>
          </a:xfrm>
        </p:grpSpPr>
        <p:sp>
          <p:nvSpPr>
            <p:cNvPr id="503822" name="Rectangle 14"/>
            <p:cNvSpPr>
              <a:spLocks noChangeArrowheads="1"/>
            </p:cNvSpPr>
            <p:nvPr/>
          </p:nvSpPr>
          <p:spPr bwMode="auto">
            <a:xfrm>
              <a:off x="1008" y="1512"/>
              <a:ext cx="5760" cy="420"/>
            </a:xfrm>
            <a:prstGeom prst="rect">
              <a:avLst/>
            </a:prstGeom>
            <a:solidFill>
              <a:srgbClr val="F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3" name="Rectangle 15"/>
            <p:cNvSpPr>
              <a:spLocks noChangeArrowheads="1"/>
            </p:cNvSpPr>
            <p:nvPr/>
          </p:nvSpPr>
          <p:spPr bwMode="auto">
            <a:xfrm>
              <a:off x="1008" y="1932"/>
              <a:ext cx="5760" cy="42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4" name="Rectangle 16"/>
            <p:cNvSpPr>
              <a:spLocks noChangeArrowheads="1"/>
            </p:cNvSpPr>
            <p:nvPr/>
          </p:nvSpPr>
          <p:spPr bwMode="auto">
            <a:xfrm>
              <a:off x="1008" y="2352"/>
              <a:ext cx="5760" cy="4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5791200" y="3000375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225425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9588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0C200"/>
                </a:solidFill>
                <a:latin typeface="Arial" panose="020B0604020202020204" pitchFamily="34" charset="0"/>
              </a:rPr>
              <a:t>ESSENTIALS</a:t>
            </a:r>
          </a:p>
          <a:p>
            <a:pPr eaLnBrk="1" hangingPunct="1"/>
            <a:r>
              <a:rPr lang="en-US" altLang="en-US" sz="2800" b="1">
                <a:solidFill>
                  <a:srgbClr val="339933"/>
                </a:solidFill>
                <a:latin typeface="Arial" panose="020B0604020202020204" pitchFamily="34" charset="0"/>
              </a:rPr>
              <a:t>	OF HUMAN</a:t>
            </a:r>
          </a:p>
          <a:p>
            <a:pPr eaLnBrk="1" hangingPunct="1"/>
            <a:r>
              <a:rPr lang="en-US" altLang="en-US" sz="2800" b="1">
                <a:solidFill>
                  <a:srgbClr val="FF9933"/>
                </a:solidFill>
                <a:latin typeface="Arial" panose="020B0604020202020204" pitchFamily="34" charset="0"/>
              </a:rPr>
              <a:t>		ANATOMY</a:t>
            </a:r>
          </a:p>
          <a:p>
            <a:pPr eaLnBrk="1" hangingPunct="1"/>
            <a:r>
              <a:rPr lang="en-US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	&amp;</a:t>
            </a:r>
            <a:r>
              <a:rPr lang="en-US" altLang="en-US" sz="2800" b="1">
                <a:solidFill>
                  <a:srgbClr val="6699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666699"/>
                </a:solidFill>
                <a:latin typeface="Arial" panose="020B0604020202020204" pitchFamily="34" charset="0"/>
              </a:rPr>
              <a:t>PHYSIOLOGY</a:t>
            </a:r>
          </a:p>
        </p:txBody>
      </p:sp>
      <p:sp>
        <p:nvSpPr>
          <p:cNvPr id="503826" name="Text Box 18"/>
          <p:cNvSpPr txBox="1">
            <a:spLocks noChangeArrowheads="1"/>
          </p:cNvSpPr>
          <p:nvPr/>
        </p:nvSpPr>
        <p:spPr bwMode="auto">
          <a:xfrm>
            <a:off x="0" y="1371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PART C</a:t>
            </a:r>
          </a:p>
        </p:txBody>
      </p:sp>
      <p:sp>
        <p:nvSpPr>
          <p:cNvPr id="5038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900238" y="349250"/>
            <a:ext cx="6938962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4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44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684213"/>
            <a:ext cx="3922712" cy="579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684213"/>
            <a:ext cx="3922713" cy="579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7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85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9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10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 descr="Hard_Drive:ehap_work:title-bar.gif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684213"/>
            <a:ext cx="7997825" cy="579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457200" y="6537325"/>
            <a:ext cx="487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b="1">
                <a:solidFill>
                  <a:srgbClr val="1C1C1C"/>
                </a:solidFill>
                <a:latin typeface="Arial" panose="020B0604020202020204" pitchFamily="34" charset="0"/>
              </a:rPr>
              <a:t>Copyright © 2006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marL="455613"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9128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13700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8272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22844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84163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34131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650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6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900238" y="684213"/>
            <a:ext cx="6938962" cy="762000"/>
          </a:xfrm>
        </p:spPr>
        <p:txBody>
          <a:bodyPr/>
          <a:lstStyle/>
          <a:p>
            <a:r>
              <a:rPr lang="en-US" altLang="en-US"/>
              <a:t>The Nervous System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75" name="Rectangle 11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r>
              <a:rPr lang="en-US" altLang="en-US"/>
              <a:t>Ventricles and Location of the Cerebrospinal Fluid</a:t>
            </a:r>
          </a:p>
        </p:txBody>
      </p:sp>
      <p:sp>
        <p:nvSpPr>
          <p:cNvPr id="497677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7.17c</a:t>
            </a:r>
          </a:p>
        </p:txBody>
      </p:sp>
      <p:pic>
        <p:nvPicPr>
          <p:cNvPr id="4976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11137" r="9210" b="5554"/>
          <a:stretch>
            <a:fillRect/>
          </a:stretch>
        </p:blipFill>
        <p:spPr bwMode="auto">
          <a:xfrm>
            <a:off x="1485900" y="1300163"/>
            <a:ext cx="61722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5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Blood Brain Barrier</a:t>
            </a:r>
          </a:p>
        </p:txBody>
      </p:sp>
      <p:sp>
        <p:nvSpPr>
          <p:cNvPr id="44545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Includes the least permeable capillaries of the body</a:t>
            </a:r>
          </a:p>
          <a:p>
            <a:r>
              <a:rPr lang="en-US" altLang="en-US" sz="2800"/>
              <a:t>Excludes many potentially harmful substances</a:t>
            </a:r>
          </a:p>
          <a:p>
            <a:r>
              <a:rPr lang="en-US" altLang="en-US" sz="2800"/>
              <a:t>Useless against some substances</a:t>
            </a:r>
          </a:p>
          <a:p>
            <a:pPr lvl="1"/>
            <a:r>
              <a:rPr lang="en-US" altLang="en-US" sz="2800"/>
              <a:t>Fats and fat soluble molecules</a:t>
            </a:r>
          </a:p>
          <a:p>
            <a:pPr lvl="1"/>
            <a:r>
              <a:rPr lang="en-US" altLang="en-US" sz="2800"/>
              <a:t>Respiratory gases</a:t>
            </a:r>
          </a:p>
          <a:p>
            <a:pPr lvl="1"/>
            <a:r>
              <a:rPr lang="en-US" altLang="en-US" sz="2800"/>
              <a:t>Alcohol</a:t>
            </a:r>
          </a:p>
          <a:p>
            <a:pPr lvl="1"/>
            <a:r>
              <a:rPr lang="en-US" altLang="en-US" sz="2800"/>
              <a:t>Nicotine</a:t>
            </a:r>
          </a:p>
          <a:p>
            <a:pPr lvl="1"/>
            <a:r>
              <a:rPr lang="en-US" altLang="en-US" sz="2800"/>
              <a:t>Anesthesia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Traumatic Brain Injuries</a:t>
            </a:r>
          </a:p>
        </p:txBody>
      </p:sp>
      <p:sp>
        <p:nvSpPr>
          <p:cNvPr id="44647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Concussion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Slight brain injury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No permanent brain damage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Contusion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Nervous tissue destruction occurs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Nervous tissue does not regenerate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Cerebral edema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Swelling from the inflammatory response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May compress and kill brain tissue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8" name="Rectangle 10"/>
          <p:cNvSpPr>
            <a:spLocks noChangeArrowheads="1"/>
          </p:cNvSpPr>
          <p:nvPr/>
        </p:nvSpPr>
        <p:spPr bwMode="auto">
          <a:xfrm>
            <a:off x="6213475" y="77470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447499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Cerebrovascular Accident (CVA)</a:t>
            </a:r>
          </a:p>
        </p:txBody>
      </p:sp>
      <p:sp>
        <p:nvSpPr>
          <p:cNvPr id="44750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Commonly called a stroke</a:t>
            </a:r>
          </a:p>
          <a:p>
            <a:r>
              <a:rPr lang="en-US" altLang="en-US"/>
              <a:t>The result of a ruptured blood vessel supplying a region of the brain</a:t>
            </a:r>
          </a:p>
          <a:p>
            <a:r>
              <a:rPr lang="en-US" altLang="en-US"/>
              <a:t>Brain tissue supplied with oxygen from that blood source dies</a:t>
            </a:r>
          </a:p>
          <a:p>
            <a:r>
              <a:rPr lang="en-US" altLang="en-US"/>
              <a:t>Loss of some functions or death may result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Alzheimer’s Disease</a:t>
            </a:r>
          </a:p>
        </p:txBody>
      </p:sp>
      <p:sp>
        <p:nvSpPr>
          <p:cNvPr id="45057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7997825" cy="5487987"/>
          </a:xfrm>
        </p:spPr>
        <p:txBody>
          <a:bodyPr/>
          <a:lstStyle/>
          <a:p>
            <a:r>
              <a:rPr lang="en-US" altLang="en-US"/>
              <a:t>Progressive degenerative brain disease</a:t>
            </a:r>
          </a:p>
          <a:p>
            <a:r>
              <a:rPr lang="en-US" altLang="en-US"/>
              <a:t>Mostly seen in the elderly, but may begin in middle age</a:t>
            </a:r>
          </a:p>
          <a:p>
            <a:r>
              <a:rPr lang="en-US" altLang="en-US"/>
              <a:t>Structural changes in the brain include abnormal protein deposits and twisted fibers within neurons</a:t>
            </a:r>
          </a:p>
          <a:p>
            <a:r>
              <a:rPr lang="en-US" altLang="en-US"/>
              <a:t>Victims experience memory loss, irritability, confusion and ultimately, hallucinations and death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4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Cord</a:t>
            </a:r>
          </a:p>
        </p:txBody>
      </p:sp>
      <p:sp>
        <p:nvSpPr>
          <p:cNvPr id="4536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4116387" cy="5640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Extends from the medulla oblongata to the region of T12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Below T12 is the cauda equina (a collection of spinal nerves)</a:t>
            </a:r>
          </a:p>
          <a:p>
            <a:pPr>
              <a:lnSpc>
                <a:spcPct val="90000"/>
              </a:lnSpc>
            </a:pPr>
            <a:r>
              <a:rPr lang="en-US" altLang="en-US"/>
              <a:t>Enlargements occur in the cervical and lumbar regions</a:t>
            </a:r>
          </a:p>
        </p:txBody>
      </p:sp>
      <p:sp>
        <p:nvSpPr>
          <p:cNvPr id="45364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7.18</a:t>
            </a:r>
          </a:p>
        </p:txBody>
      </p:sp>
      <p:pic>
        <p:nvPicPr>
          <p:cNvPr id="45364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7065" r="12497" b="4941"/>
          <a:stretch>
            <a:fillRect/>
          </a:stretch>
        </p:blipFill>
        <p:spPr bwMode="auto">
          <a:xfrm>
            <a:off x="5029200" y="685800"/>
            <a:ext cx="345916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Cord Anatomy</a:t>
            </a:r>
          </a:p>
        </p:txBody>
      </p:sp>
      <p:sp>
        <p:nvSpPr>
          <p:cNvPr id="45466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Exterior white mater – conduction tracts</a:t>
            </a:r>
          </a:p>
        </p:txBody>
      </p:sp>
      <p:sp>
        <p:nvSpPr>
          <p:cNvPr id="45467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7.19</a:t>
            </a:r>
          </a:p>
        </p:txBody>
      </p:sp>
      <p:pic>
        <p:nvPicPr>
          <p:cNvPr id="4546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19467" r="1700" b="12497"/>
          <a:stretch>
            <a:fillRect/>
          </a:stretch>
        </p:blipFill>
        <p:spPr bwMode="auto">
          <a:xfrm>
            <a:off x="1104900" y="1752600"/>
            <a:ext cx="6934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0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Cord Anatomy</a:t>
            </a:r>
          </a:p>
        </p:txBody>
      </p:sp>
      <p:sp>
        <p:nvSpPr>
          <p:cNvPr id="4987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Internal gray matter - mostly cell bodies</a:t>
            </a:r>
          </a:p>
          <a:p>
            <a:pPr lvl="1"/>
            <a:r>
              <a:rPr lang="en-US" altLang="en-US"/>
              <a:t>Dorsal (posterior) horns</a:t>
            </a:r>
          </a:p>
          <a:p>
            <a:pPr lvl="1"/>
            <a:r>
              <a:rPr lang="en-US" altLang="en-US"/>
              <a:t>Anterior (ventral) horns</a:t>
            </a:r>
          </a:p>
        </p:txBody>
      </p:sp>
      <p:sp>
        <p:nvSpPr>
          <p:cNvPr id="498702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7.19</a:t>
            </a:r>
          </a:p>
        </p:txBody>
      </p:sp>
      <p:pic>
        <p:nvPicPr>
          <p:cNvPr id="4987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19467" r="1700" b="12497"/>
          <a:stretch>
            <a:fillRect/>
          </a:stretch>
        </p:blipFill>
        <p:spPr bwMode="auto">
          <a:xfrm>
            <a:off x="1266825" y="2743200"/>
            <a:ext cx="6610350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2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Cord Anatomy</a:t>
            </a:r>
          </a:p>
        </p:txBody>
      </p:sp>
      <p:sp>
        <p:nvSpPr>
          <p:cNvPr id="49972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Central canal filled with cerebrospinal fluid</a:t>
            </a:r>
          </a:p>
        </p:txBody>
      </p:sp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7.19</a:t>
            </a:r>
          </a:p>
        </p:txBody>
      </p:sp>
      <p:pic>
        <p:nvPicPr>
          <p:cNvPr id="4997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19467" r="1700" b="12497"/>
          <a:stretch>
            <a:fillRect/>
          </a:stretch>
        </p:blipFill>
        <p:spPr bwMode="auto">
          <a:xfrm>
            <a:off x="1104900" y="1752600"/>
            <a:ext cx="6934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Cord Anatomy</a:t>
            </a:r>
          </a:p>
        </p:txBody>
      </p:sp>
      <p:sp>
        <p:nvSpPr>
          <p:cNvPr id="4556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7997825" cy="5640387"/>
          </a:xfrm>
        </p:spPr>
        <p:txBody>
          <a:bodyPr/>
          <a:lstStyle/>
          <a:p>
            <a:r>
              <a:rPr lang="en-US" altLang="en-US"/>
              <a:t>Meninges cover the spinal cord</a:t>
            </a:r>
          </a:p>
          <a:p>
            <a:r>
              <a:rPr lang="en-US" altLang="en-US"/>
              <a:t>Nerves leave at the level of each vertebrae</a:t>
            </a:r>
          </a:p>
          <a:p>
            <a:pPr lvl="1"/>
            <a:r>
              <a:rPr lang="en-US" altLang="en-US"/>
              <a:t>Dorsal root</a:t>
            </a:r>
          </a:p>
          <a:p>
            <a:pPr lvl="2"/>
            <a:r>
              <a:rPr lang="en-US" altLang="en-US"/>
              <a:t>Associated with the dorsal root ganglia – collections of cell bodies outside the central nervous system</a:t>
            </a:r>
          </a:p>
          <a:p>
            <a:pPr lvl="1"/>
            <a:r>
              <a:rPr lang="en-US" altLang="en-US"/>
              <a:t>Ventral root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Cerebellum</a:t>
            </a:r>
          </a:p>
        </p:txBody>
      </p:sp>
      <p:sp>
        <p:nvSpPr>
          <p:cNvPr id="44033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Two hemispheres with convoluted surfaces</a:t>
            </a:r>
          </a:p>
          <a:p>
            <a:r>
              <a:rPr lang="en-US" altLang="en-US"/>
              <a:t>Provides involuntary coordination of body movements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Peripheral Nervous System</a:t>
            </a:r>
          </a:p>
        </p:txBody>
      </p:sp>
      <p:sp>
        <p:nvSpPr>
          <p:cNvPr id="45671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Nerves and ganglia outside the central nervous system</a:t>
            </a:r>
          </a:p>
          <a:p>
            <a:r>
              <a:rPr lang="en-US" altLang="en-US"/>
              <a:t>Nerve = bundle of neuron fibers</a:t>
            </a:r>
          </a:p>
          <a:p>
            <a:r>
              <a:rPr lang="en-US" altLang="en-US"/>
              <a:t>Neuron fibers are bundled by connective tissue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4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 Nerve</a:t>
            </a:r>
          </a:p>
        </p:txBody>
      </p:sp>
      <p:sp>
        <p:nvSpPr>
          <p:cNvPr id="45774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4497387" cy="5792787"/>
          </a:xfrm>
        </p:spPr>
        <p:txBody>
          <a:bodyPr/>
          <a:lstStyle/>
          <a:p>
            <a:r>
              <a:rPr lang="en-US" altLang="en-US"/>
              <a:t>Endoneurium surrounds each fiber</a:t>
            </a:r>
          </a:p>
          <a:p>
            <a:r>
              <a:rPr lang="en-US" altLang="en-US"/>
              <a:t>Groups of fibers are bound into fascicles by perineurium</a:t>
            </a:r>
          </a:p>
          <a:p>
            <a:r>
              <a:rPr lang="en-US" altLang="en-US"/>
              <a:t>Fascicles are bound together by epineurium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7.20</a:t>
            </a:r>
          </a:p>
        </p:txBody>
      </p:sp>
      <p:pic>
        <p:nvPicPr>
          <p:cNvPr id="45774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4" t="16722" r="16663" b="14598"/>
          <a:stretch>
            <a:fillRect/>
          </a:stretch>
        </p:blipFill>
        <p:spPr bwMode="auto">
          <a:xfrm>
            <a:off x="5334000" y="838200"/>
            <a:ext cx="3352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6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Nerves</a:t>
            </a:r>
          </a:p>
        </p:txBody>
      </p:sp>
      <p:sp>
        <p:nvSpPr>
          <p:cNvPr id="45876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Mixed nerves – both sensory and motor fibers</a:t>
            </a:r>
          </a:p>
          <a:p>
            <a:r>
              <a:rPr lang="en-US" altLang="en-US"/>
              <a:t>Afferent (sensory) nerves – carry impulses toward the CNS</a:t>
            </a:r>
          </a:p>
          <a:p>
            <a:r>
              <a:rPr lang="en-US" altLang="en-US"/>
              <a:t>Efferent (motor) nerves – carry impulses away from the CNS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Cranial Nerves</a:t>
            </a:r>
          </a:p>
        </p:txBody>
      </p:sp>
      <p:sp>
        <p:nvSpPr>
          <p:cNvPr id="4597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12 pairs of nerves that mostly serve the head and neck</a:t>
            </a:r>
          </a:p>
          <a:p>
            <a:r>
              <a:rPr lang="en-US" altLang="en-US"/>
              <a:t>Numbered in order, front to back</a:t>
            </a:r>
          </a:p>
          <a:p>
            <a:r>
              <a:rPr lang="en-US" altLang="en-US"/>
              <a:t>Most are mixed nerves, but three are sensory only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46081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Distribution of Cranial Nerves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7.21</a:t>
            </a:r>
          </a:p>
        </p:txBody>
      </p:sp>
      <p:pic>
        <p:nvPicPr>
          <p:cNvPr id="4608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8138" r="1389" b="7088"/>
          <a:stretch>
            <a:fillRect/>
          </a:stretch>
        </p:blipFill>
        <p:spPr bwMode="auto">
          <a:xfrm>
            <a:off x="2181225" y="838200"/>
            <a:ext cx="47815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Cranial Nerves</a:t>
            </a:r>
          </a:p>
        </p:txBody>
      </p:sp>
      <p:sp>
        <p:nvSpPr>
          <p:cNvPr id="4618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</a:t>
            </a:r>
            <a:r>
              <a:rPr lang="en-US" altLang="en-US" b="1"/>
              <a:t>I</a:t>
            </a:r>
            <a:r>
              <a:rPr lang="en-US" altLang="en-US"/>
              <a:t>  Olfactory nerve – sensory for smell</a:t>
            </a:r>
          </a:p>
          <a:p>
            <a:r>
              <a:rPr lang="en-US" altLang="en-US" b="1"/>
              <a:t>II</a:t>
            </a:r>
            <a:r>
              <a:rPr lang="en-US" altLang="en-US"/>
              <a:t>  Optic nerve – sensory for vision</a:t>
            </a:r>
          </a:p>
          <a:p>
            <a:r>
              <a:rPr lang="en-US" altLang="en-US" b="1"/>
              <a:t>III</a:t>
            </a:r>
            <a:r>
              <a:rPr lang="en-US" altLang="en-US"/>
              <a:t>  Oculomotor nerve – motor fibers to eye muscles</a:t>
            </a:r>
          </a:p>
          <a:p>
            <a:r>
              <a:rPr lang="en-US" altLang="en-US" b="1"/>
              <a:t>IV</a:t>
            </a:r>
            <a:r>
              <a:rPr lang="en-US" altLang="en-US"/>
              <a:t>  Trochlear – motor fiber to eye muscles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Cranial Nerves</a:t>
            </a:r>
          </a:p>
        </p:txBody>
      </p:sp>
      <p:sp>
        <p:nvSpPr>
          <p:cNvPr id="46285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V</a:t>
            </a:r>
            <a:r>
              <a:rPr lang="en-US" altLang="en-US"/>
              <a:t>  Trigeminal nerve – sensory for the face; motor fibers to chewing muscles</a:t>
            </a:r>
          </a:p>
          <a:p>
            <a:r>
              <a:rPr lang="en-US" altLang="en-US" b="1"/>
              <a:t>VI</a:t>
            </a:r>
            <a:r>
              <a:rPr lang="en-US" altLang="en-US"/>
              <a:t>  Abducens nerve – </a:t>
            </a:r>
            <a:br>
              <a:rPr lang="en-US" altLang="en-US"/>
            </a:br>
            <a:r>
              <a:rPr lang="en-US" altLang="en-US"/>
              <a:t>motor fibers to eye muscles</a:t>
            </a:r>
          </a:p>
          <a:p>
            <a:r>
              <a:rPr lang="en-US" altLang="en-US" b="1"/>
              <a:t>VII</a:t>
            </a:r>
            <a:r>
              <a:rPr lang="en-US" altLang="en-US"/>
              <a:t>  Facial nerve – sensory for taste; motor fibers to the face</a:t>
            </a:r>
          </a:p>
          <a:p>
            <a:r>
              <a:rPr lang="en-US" altLang="en-US" b="1"/>
              <a:t>VIII</a:t>
            </a:r>
            <a:r>
              <a:rPr lang="en-US" altLang="en-US"/>
              <a:t>  Vestibulocochlear nerve – </a:t>
            </a:r>
            <a:br>
              <a:rPr lang="en-US" altLang="en-US"/>
            </a:br>
            <a:r>
              <a:rPr lang="en-US" altLang="en-US"/>
              <a:t>sensory for balance and hearing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Cranial Nerves</a:t>
            </a:r>
          </a:p>
        </p:txBody>
      </p:sp>
      <p:sp>
        <p:nvSpPr>
          <p:cNvPr id="46388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IX</a:t>
            </a:r>
            <a:r>
              <a:rPr lang="en-US" altLang="en-US"/>
              <a:t>  Glossopharyngeal nerve – sensory for taste; motor fibers to the pharynx</a:t>
            </a:r>
          </a:p>
          <a:p>
            <a:r>
              <a:rPr lang="en-US" altLang="en-US" b="1"/>
              <a:t>X</a:t>
            </a:r>
            <a:r>
              <a:rPr lang="en-US" altLang="en-US"/>
              <a:t>  Vagus nerves – sensory and motor fibers for pharynx, larynx, and viscera</a:t>
            </a:r>
          </a:p>
          <a:p>
            <a:r>
              <a:rPr lang="en-US" altLang="en-US" b="1"/>
              <a:t>XI</a:t>
            </a:r>
            <a:r>
              <a:rPr lang="en-US" altLang="en-US"/>
              <a:t>  Accessory nerve – motor fibers to neck and upper back</a:t>
            </a:r>
          </a:p>
          <a:p>
            <a:r>
              <a:rPr lang="en-US" altLang="en-US" b="1"/>
              <a:t>XII</a:t>
            </a:r>
            <a:r>
              <a:rPr lang="en-US" altLang="en-US"/>
              <a:t>  Hypoglossal nerve – motor fibers to tongue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Cerebellum</a:t>
            </a:r>
          </a:p>
        </p:txBody>
      </p:sp>
      <p:sp>
        <p:nvSpPr>
          <p:cNvPr id="495628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7.15a</a:t>
            </a:r>
          </a:p>
        </p:txBody>
      </p:sp>
      <p:pic>
        <p:nvPicPr>
          <p:cNvPr id="4956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 b="6943"/>
          <a:stretch>
            <a:fillRect/>
          </a:stretch>
        </p:blipFill>
        <p:spPr bwMode="auto">
          <a:xfrm>
            <a:off x="661988" y="1066800"/>
            <a:ext cx="7818437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7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Protection of the Central Nervous System</a:t>
            </a:r>
          </a:p>
        </p:txBody>
      </p:sp>
      <p:sp>
        <p:nvSpPr>
          <p:cNvPr id="441358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Scalp and skin</a:t>
            </a:r>
          </a:p>
          <a:p>
            <a:r>
              <a:rPr lang="en-US" altLang="en-US"/>
              <a:t>Skull and vertebral column</a:t>
            </a:r>
          </a:p>
          <a:p>
            <a:r>
              <a:rPr lang="en-US" altLang="en-US"/>
              <a:t>Meninges</a:t>
            </a:r>
          </a:p>
        </p:txBody>
      </p:sp>
      <p:sp>
        <p:nvSpPr>
          <p:cNvPr id="441359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7.16a</a:t>
            </a:r>
          </a:p>
        </p:txBody>
      </p:sp>
      <p:pic>
        <p:nvPicPr>
          <p:cNvPr id="4413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6410" r="3845" b="16663"/>
          <a:stretch>
            <a:fillRect/>
          </a:stretch>
        </p:blipFill>
        <p:spPr bwMode="auto">
          <a:xfrm>
            <a:off x="1257300" y="2819400"/>
            <a:ext cx="6629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5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Protection of the Central Nervous System</a:t>
            </a:r>
          </a:p>
        </p:txBody>
      </p:sp>
      <p:sp>
        <p:nvSpPr>
          <p:cNvPr id="49665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Cerebrospinal fluid</a:t>
            </a:r>
          </a:p>
          <a:p>
            <a:r>
              <a:rPr lang="en-US" altLang="en-US"/>
              <a:t>Blood brain barrier</a:t>
            </a:r>
          </a:p>
        </p:txBody>
      </p:sp>
      <p:sp>
        <p:nvSpPr>
          <p:cNvPr id="496654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7.16a</a:t>
            </a:r>
          </a:p>
        </p:txBody>
      </p:sp>
      <p:pic>
        <p:nvPicPr>
          <p:cNvPr id="49665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6410" r="3845" b="16663"/>
          <a:stretch>
            <a:fillRect/>
          </a:stretch>
        </p:blipFill>
        <p:spPr bwMode="auto">
          <a:xfrm>
            <a:off x="1257300" y="2514600"/>
            <a:ext cx="6629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Meninges</a:t>
            </a:r>
          </a:p>
        </p:txBody>
      </p:sp>
      <p:sp>
        <p:nvSpPr>
          <p:cNvPr id="4423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7997825" cy="5564187"/>
          </a:xfrm>
        </p:spPr>
        <p:txBody>
          <a:bodyPr/>
          <a:lstStyle/>
          <a:p>
            <a:r>
              <a:rPr lang="en-US" altLang="en-US"/>
              <a:t>Dura mater</a:t>
            </a:r>
          </a:p>
          <a:p>
            <a:pPr marL="682625" lvl="1"/>
            <a:r>
              <a:rPr lang="en-US" altLang="en-US"/>
              <a:t>Double-layered external covering</a:t>
            </a:r>
          </a:p>
          <a:p>
            <a:pPr marL="1138238" lvl="2"/>
            <a:r>
              <a:rPr lang="en-US" altLang="en-US"/>
              <a:t>Periosteum – attached to surface of the skull</a:t>
            </a:r>
          </a:p>
          <a:p>
            <a:pPr marL="1138238" lvl="2"/>
            <a:r>
              <a:rPr lang="en-US" altLang="en-US"/>
              <a:t>Meningeal layer – outer covering of the brain</a:t>
            </a:r>
          </a:p>
          <a:p>
            <a:pPr marL="682625" lvl="1"/>
            <a:r>
              <a:rPr lang="en-US" altLang="en-US"/>
              <a:t>Folds inward in several areas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Meninges</a:t>
            </a:r>
          </a:p>
        </p:txBody>
      </p:sp>
      <p:sp>
        <p:nvSpPr>
          <p:cNvPr id="45159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Arachnoid layer</a:t>
            </a:r>
          </a:p>
          <a:p>
            <a:pPr lvl="1"/>
            <a:r>
              <a:rPr lang="en-US" altLang="en-US"/>
              <a:t>Middle layer</a:t>
            </a:r>
          </a:p>
          <a:p>
            <a:pPr lvl="1"/>
            <a:r>
              <a:rPr lang="en-US" altLang="en-US"/>
              <a:t>Web-like</a:t>
            </a:r>
          </a:p>
          <a:p>
            <a:r>
              <a:rPr lang="en-US" altLang="en-US"/>
              <a:t>Pia mater</a:t>
            </a:r>
          </a:p>
          <a:p>
            <a:pPr lvl="1"/>
            <a:r>
              <a:rPr lang="en-US" altLang="en-US"/>
              <a:t>Internal layer</a:t>
            </a:r>
          </a:p>
          <a:p>
            <a:pPr lvl="1"/>
            <a:r>
              <a:rPr lang="en-US" altLang="en-US"/>
              <a:t>Clings to the surface of the brain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Cerebrospinal Fluid</a:t>
            </a:r>
          </a:p>
        </p:txBody>
      </p:sp>
      <p:sp>
        <p:nvSpPr>
          <p:cNvPr id="44340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Similar to blood plasma composition</a:t>
            </a:r>
          </a:p>
          <a:p>
            <a:r>
              <a:rPr lang="en-US" altLang="en-US"/>
              <a:t>Formed by the choroid plexus</a:t>
            </a:r>
          </a:p>
          <a:p>
            <a:r>
              <a:rPr lang="en-US" altLang="en-US"/>
              <a:t>Forms a watery cushion to protect the brain</a:t>
            </a:r>
          </a:p>
          <a:p>
            <a:r>
              <a:rPr lang="en-US" altLang="en-US"/>
              <a:t>Circulated in arachnoid space, ventricles, and central canal of the spinal cord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r>
              <a:rPr lang="en-US" altLang="en-US"/>
              <a:t>Ventricles and Location of the Cerebrospinal Fluid</a:t>
            </a:r>
          </a:p>
        </p:txBody>
      </p:sp>
      <p:sp>
        <p:nvSpPr>
          <p:cNvPr id="444428" name="Text Box 12"/>
          <p:cNvSpPr txBox="1">
            <a:spLocks noChangeArrowheads="1"/>
          </p:cNvSpPr>
          <p:nvPr/>
        </p:nvSpPr>
        <p:spPr bwMode="auto">
          <a:xfrm>
            <a:off x="7543800" y="6324600"/>
            <a:ext cx="1423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7.17a–b</a:t>
            </a:r>
          </a:p>
        </p:txBody>
      </p:sp>
      <p:pic>
        <p:nvPicPr>
          <p:cNvPr id="4444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1" b="18051"/>
          <a:stretch>
            <a:fillRect/>
          </a:stretch>
        </p:blipFill>
        <p:spPr bwMode="auto">
          <a:xfrm>
            <a:off x="509588" y="1447800"/>
            <a:ext cx="8123237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EHAP-rev">
  <a:themeElements>
    <a:clrScheme name="EHAP-re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HAP-rev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EHAP-re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AP-re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Templates:EHAP-rev.pot</Template>
  <TotalTime>5672</TotalTime>
  <Words>630</Words>
  <Application>Microsoft Office PowerPoint</Application>
  <PresentationFormat>On-screen Show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</vt:lpstr>
      <vt:lpstr>Arial</vt:lpstr>
      <vt:lpstr>Times New Roman</vt:lpstr>
      <vt:lpstr>Wingdings</vt:lpstr>
      <vt:lpstr>Arial Narrow</vt:lpstr>
      <vt:lpstr>Symbol</vt:lpstr>
      <vt:lpstr>EHAP-rev</vt:lpstr>
      <vt:lpstr>The Nervous System</vt:lpstr>
      <vt:lpstr>Cerebellum</vt:lpstr>
      <vt:lpstr>Cerebellum</vt:lpstr>
      <vt:lpstr>Protection of the Central Nervous System</vt:lpstr>
      <vt:lpstr>Protection of the Central Nervous System</vt:lpstr>
      <vt:lpstr>Meninges</vt:lpstr>
      <vt:lpstr>Meninges</vt:lpstr>
      <vt:lpstr>Cerebrospinal Fluid</vt:lpstr>
      <vt:lpstr>Ventricles and Location of the Cerebrospinal Fluid</vt:lpstr>
      <vt:lpstr>Ventricles and Location of the Cerebrospinal Fluid</vt:lpstr>
      <vt:lpstr>Blood Brain Barrier</vt:lpstr>
      <vt:lpstr>Traumatic Brain Injuries</vt:lpstr>
      <vt:lpstr>Cerebrovascular Accident (CVA)</vt:lpstr>
      <vt:lpstr>Alzheimer’s Disease</vt:lpstr>
      <vt:lpstr>Spinal Cord</vt:lpstr>
      <vt:lpstr>Spinal Cord Anatomy</vt:lpstr>
      <vt:lpstr>Spinal Cord Anatomy</vt:lpstr>
      <vt:lpstr>Spinal Cord Anatomy</vt:lpstr>
      <vt:lpstr>Spinal Cord Anatomy</vt:lpstr>
      <vt:lpstr>Peripheral Nervous System</vt:lpstr>
      <vt:lpstr>Structure of a Nerve</vt:lpstr>
      <vt:lpstr>Classification of Nerves</vt:lpstr>
      <vt:lpstr>Cranial Nerves</vt:lpstr>
      <vt:lpstr>Distribution of Cranial Nerves</vt:lpstr>
      <vt:lpstr>Cranial Nerves</vt:lpstr>
      <vt:lpstr>Cranial Nerves</vt:lpstr>
      <vt:lpstr>Cranial Nerves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Jeannette Spargifiore</cp:lastModifiedBy>
  <cp:revision>316</cp:revision>
  <cp:lastPrinted>2001-01-06T03:20:03Z</cp:lastPrinted>
  <dcterms:created xsi:type="dcterms:W3CDTF">2000-12-11T01:39:32Z</dcterms:created>
  <dcterms:modified xsi:type="dcterms:W3CDTF">2019-06-11T14:21:54Z</dcterms:modified>
</cp:coreProperties>
</file>