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367" r:id="rId2"/>
    <p:sldId id="393" r:id="rId3"/>
    <p:sldId id="394" r:id="rId4"/>
    <p:sldId id="395" r:id="rId5"/>
    <p:sldId id="396" r:id="rId6"/>
    <p:sldId id="397" r:id="rId7"/>
    <p:sldId id="398" r:id="rId8"/>
    <p:sldId id="461" r:id="rId9"/>
    <p:sldId id="399" r:id="rId10"/>
    <p:sldId id="462" r:id="rId11"/>
    <p:sldId id="400" r:id="rId12"/>
    <p:sldId id="401" r:id="rId13"/>
    <p:sldId id="402" r:id="rId14"/>
    <p:sldId id="412" r:id="rId15"/>
    <p:sldId id="463" r:id="rId16"/>
    <p:sldId id="403" r:id="rId17"/>
    <p:sldId id="464" r:id="rId18"/>
    <p:sldId id="465" r:id="rId19"/>
    <p:sldId id="404" r:id="rId20"/>
    <p:sldId id="466" r:id="rId21"/>
    <p:sldId id="405" r:id="rId22"/>
    <p:sldId id="406" r:id="rId23"/>
    <p:sldId id="413" r:id="rId24"/>
    <p:sldId id="407" r:id="rId25"/>
    <p:sldId id="408" r:id="rId26"/>
    <p:sldId id="467" r:id="rId27"/>
    <p:sldId id="409" r:id="rId28"/>
    <p:sldId id="410" r:id="rId29"/>
    <p:sldId id="411" r:id="rId30"/>
    <p:sldId id="414" r:id="rId31"/>
    <p:sldId id="46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59" d="100"/>
          <a:sy n="59" d="100"/>
        </p:scale>
        <p:origin x="1290" y="96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6B341C-A57B-4E04-9FDE-D4EB1D2AEC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782160-8B9D-462D-9A74-71A2E7434C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 bwMode="auto">
          <a:xfrm>
            <a:off x="0" y="2590800"/>
            <a:ext cx="5867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685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5867400" y="6003925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626292"/>
                </a:solidFill>
                <a:latin typeface="Arial" panose="020B0604020202020204" pitchFamily="34" charset="0"/>
              </a:rPr>
              <a:t>ELAINE N. MARIEB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5867400" y="4876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626292"/>
                </a:solidFill>
                <a:latin typeface="Arial" panose="020B0604020202020204" pitchFamily="34" charset="0"/>
              </a:rPr>
              <a:t>EIGHTH EDITION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0" y="0"/>
            <a:ext cx="1828800" cy="161607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6262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3818" name="Text Box 10"/>
          <p:cNvSpPr txBox="1">
            <a:spLocks noChangeArrowheads="1"/>
          </p:cNvSpPr>
          <p:nvPr/>
        </p:nvSpPr>
        <p:spPr bwMode="auto">
          <a:xfrm>
            <a:off x="152400" y="6583363"/>
            <a:ext cx="891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1905000" y="22098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PowerPoint</a:t>
            </a:r>
            <a:r>
              <a:rPr lang="en-US" altLang="en-US" sz="1400" b="1" baseline="3000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Lecture Slide Presentation by Jerry L. Cook, Sam Houston University</a:t>
            </a:r>
          </a:p>
        </p:txBody>
      </p:sp>
      <p:sp>
        <p:nvSpPr>
          <p:cNvPr id="503820" name="Text Box 12"/>
          <p:cNvSpPr txBox="1">
            <a:spLocks noChangeArrowheads="1"/>
          </p:cNvSpPr>
          <p:nvPr/>
        </p:nvSpPr>
        <p:spPr bwMode="auto">
          <a:xfrm>
            <a:off x="0" y="1387475"/>
            <a:ext cx="1828800" cy="82232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503821" name="Group 13"/>
          <p:cNvGrpSpPr>
            <a:grpSpLocks/>
          </p:cNvGrpSpPr>
          <p:nvPr/>
        </p:nvGrpSpPr>
        <p:grpSpPr bwMode="auto">
          <a:xfrm>
            <a:off x="0" y="1981200"/>
            <a:ext cx="1828800" cy="685800"/>
            <a:chOff x="1008" y="1512"/>
            <a:chExt cx="5760" cy="1260"/>
          </a:xfrm>
        </p:grpSpPr>
        <p:sp>
          <p:nvSpPr>
            <p:cNvPr id="503822" name="Rectangle 14"/>
            <p:cNvSpPr>
              <a:spLocks noChangeArrowheads="1"/>
            </p:cNvSpPr>
            <p:nvPr/>
          </p:nvSpPr>
          <p:spPr bwMode="auto">
            <a:xfrm>
              <a:off x="1008" y="1512"/>
              <a:ext cx="5760" cy="420"/>
            </a:xfrm>
            <a:prstGeom prst="rect">
              <a:avLst/>
            </a:prstGeom>
            <a:solidFill>
              <a:srgbClr val="F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3" name="Rectangle 15"/>
            <p:cNvSpPr>
              <a:spLocks noChangeArrowheads="1"/>
            </p:cNvSpPr>
            <p:nvPr/>
          </p:nvSpPr>
          <p:spPr bwMode="auto">
            <a:xfrm>
              <a:off x="1008" y="1932"/>
              <a:ext cx="5760" cy="42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24" name="Rectangle 16"/>
            <p:cNvSpPr>
              <a:spLocks noChangeArrowheads="1"/>
            </p:cNvSpPr>
            <p:nvPr/>
          </p:nvSpPr>
          <p:spPr bwMode="auto">
            <a:xfrm>
              <a:off x="1008" y="2352"/>
              <a:ext cx="5760" cy="4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5791200" y="3000375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225425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9588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0C200"/>
                </a:solidFill>
                <a:latin typeface="Arial" panose="020B0604020202020204" pitchFamily="34" charset="0"/>
              </a:rPr>
              <a:t>ESSENTIALS</a:t>
            </a:r>
          </a:p>
          <a:p>
            <a:pPr eaLnBrk="1" hangingPunct="1"/>
            <a:r>
              <a:rPr lang="en-US" altLang="en-US" sz="2800" b="1">
                <a:solidFill>
                  <a:srgbClr val="339933"/>
                </a:solidFill>
                <a:latin typeface="Arial" panose="020B0604020202020204" pitchFamily="34" charset="0"/>
              </a:rPr>
              <a:t>	OF HUMAN</a:t>
            </a:r>
          </a:p>
          <a:p>
            <a:pPr eaLnBrk="1" hangingPunct="1"/>
            <a:r>
              <a:rPr lang="en-US" altLang="en-US" sz="2800" b="1">
                <a:solidFill>
                  <a:srgbClr val="FF9933"/>
                </a:solidFill>
                <a:latin typeface="Arial" panose="020B0604020202020204" pitchFamily="34" charset="0"/>
              </a:rPr>
              <a:t>		ANATOMY</a:t>
            </a:r>
          </a:p>
          <a:p>
            <a:pPr eaLnBrk="1" hangingPunct="1"/>
            <a:r>
              <a:rPr lang="en-US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	&amp;</a:t>
            </a:r>
            <a:r>
              <a:rPr lang="en-US" altLang="en-US" sz="2800" b="1">
                <a:solidFill>
                  <a:srgbClr val="6699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666699"/>
                </a:solidFill>
                <a:latin typeface="Arial" panose="020B0604020202020204" pitchFamily="34" charset="0"/>
              </a:rPr>
              <a:t>PHYSIOLOGY</a:t>
            </a:r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0" y="137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PART  B</a:t>
            </a:r>
          </a:p>
        </p:txBody>
      </p:sp>
      <p:sp>
        <p:nvSpPr>
          <p:cNvPr id="503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0238" y="349250"/>
            <a:ext cx="69389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5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73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684213"/>
            <a:ext cx="3922712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684213"/>
            <a:ext cx="3922713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14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8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9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 descr="Hard_Drive:ehap_work:title-bar.gif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684213"/>
            <a:ext cx="7997825" cy="57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457200" y="6537325"/>
            <a:ext cx="487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>
                <a:solidFill>
                  <a:srgbClr val="1C1C1C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marL="455613"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9128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13700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8272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22844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84163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34131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650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900238" y="684213"/>
            <a:ext cx="6938962" cy="762000"/>
          </a:xfrm>
        </p:spPr>
        <p:txBody>
          <a:bodyPr/>
          <a:lstStyle/>
          <a:p>
            <a:r>
              <a:rPr lang="en-US" altLang="en-US"/>
              <a:t>The Nervous System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Lobes of the Cerebrum</a:t>
            </a:r>
          </a:p>
        </p:txBody>
      </p:sp>
      <p:sp>
        <p:nvSpPr>
          <p:cNvPr id="488460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7.15a</a:t>
            </a:r>
          </a:p>
        </p:txBody>
      </p:sp>
      <p:pic>
        <p:nvPicPr>
          <p:cNvPr id="4884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8331"/>
          <a:stretch>
            <a:fillRect/>
          </a:stretch>
        </p:blipFill>
        <p:spPr bwMode="auto">
          <a:xfrm>
            <a:off x="700088" y="1219200"/>
            <a:ext cx="7742237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Specialized Areas of the Cerebrum</a:t>
            </a:r>
          </a:p>
        </p:txBody>
      </p:sp>
      <p:sp>
        <p:nvSpPr>
          <p:cNvPr id="42497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Somatic sensory area – receives impulses from the body’s sensory receptors</a:t>
            </a:r>
          </a:p>
          <a:p>
            <a:r>
              <a:rPr lang="en-US" altLang="en-US"/>
              <a:t>Primary motor area – sends impulses to skeletal muscles</a:t>
            </a:r>
          </a:p>
          <a:p>
            <a:r>
              <a:rPr lang="en-US" altLang="en-US"/>
              <a:t>Broca’s area – involved in our ability to speak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2599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</p:spPr>
        <p:txBody>
          <a:bodyPr>
            <a:spAutoFit/>
          </a:bodyPr>
          <a:lstStyle/>
          <a:p>
            <a:r>
              <a:rPr lang="en-US" altLang="en-US"/>
              <a:t>Sensory and Motor Areas of the Cerebral Cortex</a:t>
            </a: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7.14</a:t>
            </a:r>
          </a:p>
        </p:txBody>
      </p:sp>
      <p:pic>
        <p:nvPicPr>
          <p:cNvPr id="4259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3914" r="2773" b="6943"/>
          <a:stretch>
            <a:fillRect/>
          </a:stretch>
        </p:blipFill>
        <p:spPr bwMode="auto">
          <a:xfrm>
            <a:off x="742950" y="1419225"/>
            <a:ext cx="76581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9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Specialized Areas of the Cerebrum</a:t>
            </a:r>
          </a:p>
        </p:txBody>
      </p:sp>
      <p:sp>
        <p:nvSpPr>
          <p:cNvPr id="42702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Cerebral areas involved in special senses</a:t>
            </a:r>
          </a:p>
          <a:p>
            <a:pPr lvl="1"/>
            <a:r>
              <a:rPr lang="en-US" altLang="en-US"/>
              <a:t>Gustatory area (taste)</a:t>
            </a:r>
          </a:p>
          <a:p>
            <a:pPr lvl="1"/>
            <a:r>
              <a:rPr lang="en-US" altLang="en-US"/>
              <a:t>Visual area</a:t>
            </a:r>
          </a:p>
          <a:p>
            <a:pPr lvl="1"/>
            <a:r>
              <a:rPr lang="en-US" altLang="en-US"/>
              <a:t>Auditory area</a:t>
            </a:r>
          </a:p>
          <a:p>
            <a:pPr lvl="1"/>
            <a:r>
              <a:rPr lang="en-US" altLang="en-US"/>
              <a:t>Olfactory area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Specialized Areas of the Cerebrum</a:t>
            </a:r>
          </a:p>
        </p:txBody>
      </p:sp>
      <p:sp>
        <p:nvSpPr>
          <p:cNvPr id="4372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Interpretation areas of the cerebrum</a:t>
            </a:r>
          </a:p>
          <a:p>
            <a:pPr lvl="1"/>
            <a:r>
              <a:rPr lang="en-US" altLang="en-US"/>
              <a:t>Speech/language region</a:t>
            </a:r>
          </a:p>
          <a:p>
            <a:pPr lvl="1"/>
            <a:r>
              <a:rPr lang="en-US" altLang="en-US"/>
              <a:t>Language comprehension region</a:t>
            </a:r>
          </a:p>
          <a:p>
            <a:pPr lvl="1"/>
            <a:r>
              <a:rPr lang="en-US" altLang="en-US"/>
              <a:t>General interpretation area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83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Specialized Areas of the Cerebrum</a:t>
            </a: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7.13c</a:t>
            </a:r>
          </a:p>
        </p:txBody>
      </p:sp>
      <p:pic>
        <p:nvPicPr>
          <p:cNvPr id="4894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r="1700" b="9720"/>
          <a:stretch>
            <a:fillRect/>
          </a:stretch>
        </p:blipFill>
        <p:spPr bwMode="auto">
          <a:xfrm>
            <a:off x="700088" y="1143000"/>
            <a:ext cx="7742237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 of the Cerebrum</a:t>
            </a:r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887787" cy="5792787"/>
          </a:xfrm>
        </p:spPr>
        <p:txBody>
          <a:bodyPr/>
          <a:lstStyle/>
          <a:p>
            <a:r>
              <a:rPr lang="en-US" altLang="en-US"/>
              <a:t>Gray matter</a:t>
            </a:r>
          </a:p>
          <a:p>
            <a:pPr lvl="1"/>
            <a:r>
              <a:rPr lang="en-US" altLang="en-US"/>
              <a:t>Outer layer</a:t>
            </a:r>
          </a:p>
          <a:p>
            <a:pPr lvl="1"/>
            <a:r>
              <a:rPr lang="en-US" altLang="en-US"/>
              <a:t>Composed mostly of neuron cell bodies</a:t>
            </a:r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7.13a</a:t>
            </a:r>
          </a:p>
        </p:txBody>
      </p:sp>
      <p:pic>
        <p:nvPicPr>
          <p:cNvPr id="4280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3914" r="19942" b="6943"/>
          <a:stretch>
            <a:fillRect/>
          </a:stretch>
        </p:blipFill>
        <p:spPr bwMode="auto">
          <a:xfrm>
            <a:off x="4572000" y="11430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 of the Cerebrum</a:t>
            </a:r>
          </a:p>
        </p:txBody>
      </p:sp>
      <p:sp>
        <p:nvSpPr>
          <p:cNvPr id="4905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582987" cy="5792787"/>
          </a:xfrm>
        </p:spPr>
        <p:txBody>
          <a:bodyPr/>
          <a:lstStyle/>
          <a:p>
            <a:r>
              <a:rPr lang="en-US" altLang="en-US"/>
              <a:t>White matter</a:t>
            </a:r>
          </a:p>
          <a:p>
            <a:pPr lvl="1"/>
            <a:r>
              <a:rPr lang="en-US" altLang="en-US"/>
              <a:t>Fiber tracts inside the gray matter</a:t>
            </a:r>
          </a:p>
          <a:p>
            <a:pPr lvl="1"/>
            <a:r>
              <a:rPr lang="en-US" altLang="en-US"/>
              <a:t>Example: corpus callosum connects hemispheres</a:t>
            </a:r>
          </a:p>
        </p:txBody>
      </p:sp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7.13a</a:t>
            </a:r>
          </a:p>
        </p:txBody>
      </p:sp>
      <p:pic>
        <p:nvPicPr>
          <p:cNvPr id="4905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3914" r="19942" b="6943"/>
          <a:stretch>
            <a:fillRect/>
          </a:stretch>
        </p:blipFill>
        <p:spPr bwMode="auto">
          <a:xfrm>
            <a:off x="3973513" y="1143000"/>
            <a:ext cx="48656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Layers of the Cerebrum</a:t>
            </a:r>
          </a:p>
        </p:txBody>
      </p:sp>
      <p:sp>
        <p:nvSpPr>
          <p:cNvPr id="4915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659187" cy="5792787"/>
          </a:xfrm>
        </p:spPr>
        <p:txBody>
          <a:bodyPr/>
          <a:lstStyle/>
          <a:p>
            <a:r>
              <a:rPr lang="en-US" altLang="en-US"/>
              <a:t>Basal nuclei – internal islands of gray matter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7.13a</a:t>
            </a:r>
          </a:p>
        </p:txBody>
      </p:sp>
      <p:pic>
        <p:nvPicPr>
          <p:cNvPr id="4915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3914" r="19942" b="6943"/>
          <a:stretch>
            <a:fillRect/>
          </a:stretch>
        </p:blipFill>
        <p:spPr bwMode="auto">
          <a:xfrm>
            <a:off x="4197350" y="1143000"/>
            <a:ext cx="46418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Diencephalon</a:t>
            </a:r>
          </a:p>
        </p:txBody>
      </p:sp>
      <p:sp>
        <p:nvSpPr>
          <p:cNvPr id="42906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Sits on top of the brain stem</a:t>
            </a:r>
          </a:p>
          <a:p>
            <a:r>
              <a:rPr lang="en-US" altLang="en-US"/>
              <a:t>Enclosed by the cerebral heispheres</a:t>
            </a:r>
          </a:p>
          <a:p>
            <a:r>
              <a:rPr lang="en-US" altLang="en-US"/>
              <a:t>Made of three parts</a:t>
            </a:r>
          </a:p>
          <a:p>
            <a:pPr lvl="1"/>
            <a:r>
              <a:rPr lang="en-US" altLang="en-US"/>
              <a:t>Thalamus</a:t>
            </a:r>
          </a:p>
          <a:p>
            <a:pPr lvl="1"/>
            <a:r>
              <a:rPr lang="en-US" altLang="en-US"/>
              <a:t>Hypothalamus</a:t>
            </a:r>
          </a:p>
          <a:p>
            <a:pPr lvl="1"/>
            <a:r>
              <a:rPr lang="en-US" altLang="en-US"/>
              <a:t>Epithalamus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0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Reflex Arc</a:t>
            </a:r>
          </a:p>
        </p:txBody>
      </p:sp>
      <p:sp>
        <p:nvSpPr>
          <p:cNvPr id="41780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Reflex – rapid, predictable, and involuntary responses to stimuli</a:t>
            </a:r>
          </a:p>
          <a:p>
            <a:r>
              <a:rPr lang="en-US" altLang="en-US"/>
              <a:t>Reflex arc – direct route from a sensory neuron, to an interneuron, to an effector</a:t>
            </a:r>
          </a:p>
        </p:txBody>
      </p:sp>
      <p:sp>
        <p:nvSpPr>
          <p:cNvPr id="41780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7.11a</a:t>
            </a:r>
          </a:p>
        </p:txBody>
      </p:sp>
      <p:pic>
        <p:nvPicPr>
          <p:cNvPr id="4178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7" b="33324"/>
          <a:stretch>
            <a:fillRect/>
          </a:stretch>
        </p:blipFill>
        <p:spPr bwMode="auto">
          <a:xfrm>
            <a:off x="304800" y="3581400"/>
            <a:ext cx="85344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Diencephalon</a:t>
            </a:r>
          </a:p>
        </p:txBody>
      </p:sp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7.15</a:t>
            </a:r>
          </a:p>
        </p:txBody>
      </p:sp>
      <p:pic>
        <p:nvPicPr>
          <p:cNvPr id="4925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6943"/>
          <a:stretch>
            <a:fillRect/>
          </a:stretch>
        </p:blipFill>
        <p:spPr bwMode="auto">
          <a:xfrm>
            <a:off x="661988" y="1066800"/>
            <a:ext cx="7818437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Thalamus</a:t>
            </a:r>
          </a:p>
        </p:txBody>
      </p:sp>
      <p:sp>
        <p:nvSpPr>
          <p:cNvPr id="4300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Surrounds the third ventricle</a:t>
            </a:r>
          </a:p>
          <a:p>
            <a:r>
              <a:rPr lang="en-US" altLang="en-US"/>
              <a:t>The relay station for sensory impulses</a:t>
            </a:r>
          </a:p>
          <a:p>
            <a:r>
              <a:rPr lang="en-US" altLang="en-US"/>
              <a:t>Transfers impulses to the correct part of the cortex for localization and interpretation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Hypothalamus</a:t>
            </a:r>
          </a:p>
        </p:txBody>
      </p:sp>
      <p:sp>
        <p:nvSpPr>
          <p:cNvPr id="4311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Under the thalamus</a:t>
            </a:r>
          </a:p>
          <a:p>
            <a:r>
              <a:rPr lang="en-US" altLang="en-US"/>
              <a:t>Important autonomic nervous system center</a:t>
            </a:r>
          </a:p>
          <a:p>
            <a:pPr lvl="1"/>
            <a:r>
              <a:rPr lang="en-US" altLang="en-US"/>
              <a:t>Helps regulate body temperature</a:t>
            </a:r>
          </a:p>
          <a:p>
            <a:pPr lvl="1"/>
            <a:r>
              <a:rPr lang="en-US" altLang="en-US"/>
              <a:t>Controls water balance</a:t>
            </a:r>
          </a:p>
          <a:p>
            <a:pPr lvl="1"/>
            <a:r>
              <a:rPr lang="en-US" altLang="en-US"/>
              <a:t>Regulates metabolism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Hypothalamus</a:t>
            </a:r>
          </a:p>
        </p:txBody>
      </p:sp>
      <p:sp>
        <p:nvSpPr>
          <p:cNvPr id="43828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 important part of the limbic system (emotions)</a:t>
            </a:r>
          </a:p>
          <a:p>
            <a:r>
              <a:rPr lang="en-US" altLang="en-US"/>
              <a:t>The pituitary gland is attached to the hypothalamus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Epithalamus</a:t>
            </a:r>
          </a:p>
        </p:txBody>
      </p:sp>
      <p:sp>
        <p:nvSpPr>
          <p:cNvPr id="432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Forms the roof of the third ventricle</a:t>
            </a:r>
          </a:p>
          <a:p>
            <a:r>
              <a:rPr lang="en-US" altLang="en-US"/>
              <a:t>Houses the pineal body (an endocrine gland)</a:t>
            </a:r>
          </a:p>
          <a:p>
            <a:r>
              <a:rPr lang="en-US" altLang="en-US"/>
              <a:t>Includes the choroid plexus – forms cerebrospinal fluid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381000" y="196215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3316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Brain Stem</a:t>
            </a:r>
          </a:p>
        </p:txBody>
      </p:sp>
      <p:sp>
        <p:nvSpPr>
          <p:cNvPr id="43316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Attaches to the spinal cord</a:t>
            </a:r>
          </a:p>
          <a:p>
            <a:r>
              <a:rPr lang="en-US" altLang="en-US"/>
              <a:t>Parts of the brain stem</a:t>
            </a:r>
          </a:p>
          <a:p>
            <a:pPr lvl="1"/>
            <a:r>
              <a:rPr lang="en-US" altLang="en-US"/>
              <a:t>Midbrain</a:t>
            </a:r>
          </a:p>
          <a:p>
            <a:pPr lvl="1"/>
            <a:r>
              <a:rPr lang="en-US" altLang="en-US"/>
              <a:t>Pons</a:t>
            </a:r>
          </a:p>
          <a:p>
            <a:pPr lvl="1"/>
            <a:r>
              <a:rPr lang="en-US" altLang="en-US"/>
              <a:t>Medulla oblongata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Brain Stem</a:t>
            </a:r>
          </a:p>
        </p:txBody>
      </p:sp>
      <p:sp>
        <p:nvSpPr>
          <p:cNvPr id="493580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7.15a</a:t>
            </a:r>
          </a:p>
        </p:txBody>
      </p:sp>
      <p:pic>
        <p:nvPicPr>
          <p:cNvPr id="4935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4" b="6943"/>
          <a:stretch>
            <a:fillRect/>
          </a:stretch>
        </p:blipFill>
        <p:spPr bwMode="auto">
          <a:xfrm>
            <a:off x="661988" y="1066800"/>
            <a:ext cx="7818437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Midbrain</a:t>
            </a:r>
          </a:p>
        </p:txBody>
      </p:sp>
      <p:sp>
        <p:nvSpPr>
          <p:cNvPr id="4341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Mostly composed of tracts of nerve fibers</a:t>
            </a:r>
          </a:p>
          <a:p>
            <a:r>
              <a:rPr lang="en-US" altLang="en-US"/>
              <a:t>Has two bulging fiber tracts – </a:t>
            </a:r>
            <a:br>
              <a:rPr lang="en-US" altLang="en-US"/>
            </a:br>
            <a:r>
              <a:rPr lang="en-US" altLang="en-US"/>
              <a:t>cerebral peduncles</a:t>
            </a:r>
          </a:p>
          <a:p>
            <a:r>
              <a:rPr lang="en-US" altLang="en-US"/>
              <a:t>Has four rounded protrusions – </a:t>
            </a:r>
            <a:br>
              <a:rPr lang="en-US" altLang="en-US"/>
            </a:br>
            <a:r>
              <a:rPr lang="en-US" altLang="en-US"/>
              <a:t>corpora quadrigemina</a:t>
            </a:r>
          </a:p>
          <a:p>
            <a:pPr lvl="1"/>
            <a:r>
              <a:rPr lang="en-US" altLang="en-US"/>
              <a:t>Reflex centers for vision and hearing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Pons</a:t>
            </a:r>
          </a:p>
        </p:txBody>
      </p:sp>
      <p:sp>
        <p:nvSpPr>
          <p:cNvPr id="43521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bulging center part of the brain stem</a:t>
            </a:r>
          </a:p>
          <a:p>
            <a:r>
              <a:rPr lang="en-US" altLang="en-US"/>
              <a:t>Mostly composed of fiber tracts</a:t>
            </a:r>
          </a:p>
          <a:p>
            <a:r>
              <a:rPr lang="en-US" altLang="en-US"/>
              <a:t>Includes nuclei involved in the control of breathing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24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362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Medulla Oblongata</a:t>
            </a:r>
          </a:p>
        </p:txBody>
      </p:sp>
      <p:sp>
        <p:nvSpPr>
          <p:cNvPr id="4362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lowest part of the brain stem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Merges into the spinal cord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Includes important fiber tracts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Contains important control centers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Heart rate control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Blood pressure regulation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Breathing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Swallowing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Vomiting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188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Reflex Arc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7543800" y="63246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7.11b–c</a:t>
            </a:r>
          </a:p>
        </p:txBody>
      </p:sp>
      <p:pic>
        <p:nvPicPr>
          <p:cNvPr id="4188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b="11108"/>
          <a:stretch>
            <a:fillRect/>
          </a:stretch>
        </p:blipFill>
        <p:spPr bwMode="auto">
          <a:xfrm>
            <a:off x="661988" y="1219200"/>
            <a:ext cx="781843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Reticular Formation</a:t>
            </a:r>
          </a:p>
        </p:txBody>
      </p:sp>
      <p:sp>
        <p:nvSpPr>
          <p:cNvPr id="43930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Diffuse mass of gray matter along the brain stem</a:t>
            </a:r>
          </a:p>
          <a:p>
            <a:r>
              <a:rPr lang="en-US" altLang="en-US"/>
              <a:t>Involved in motor control of visceral organs</a:t>
            </a:r>
          </a:p>
          <a:p>
            <a:r>
              <a:rPr lang="en-US" altLang="en-US"/>
              <a:t>Reticular activating system plays a role in awake/sleep cycles and consciousness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Reticular Formation</a:t>
            </a: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7.15b</a:t>
            </a:r>
          </a:p>
        </p:txBody>
      </p:sp>
      <p:pic>
        <p:nvPicPr>
          <p:cNvPr id="4946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26410" r="17796" b="18051"/>
          <a:stretch>
            <a:fillRect/>
          </a:stretch>
        </p:blipFill>
        <p:spPr bwMode="auto">
          <a:xfrm>
            <a:off x="1104900" y="1066800"/>
            <a:ext cx="69342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1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Reflexes and Regulation</a:t>
            </a:r>
          </a:p>
        </p:txBody>
      </p:sp>
      <p:sp>
        <p:nvSpPr>
          <p:cNvPr id="41985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Autonomic reflexes</a:t>
            </a:r>
          </a:p>
          <a:p>
            <a:pPr lvl="1"/>
            <a:r>
              <a:rPr lang="en-US" altLang="en-US"/>
              <a:t>Smooth muscle regulation</a:t>
            </a:r>
          </a:p>
          <a:p>
            <a:pPr lvl="1"/>
            <a:r>
              <a:rPr lang="en-US" altLang="en-US"/>
              <a:t>Heart and blood pressure regulation</a:t>
            </a:r>
          </a:p>
          <a:p>
            <a:pPr lvl="1"/>
            <a:r>
              <a:rPr lang="en-US" altLang="en-US"/>
              <a:t>Regulation of glands</a:t>
            </a:r>
          </a:p>
          <a:p>
            <a:pPr lvl="1"/>
            <a:r>
              <a:rPr lang="en-US" altLang="en-US"/>
              <a:t>Digestive system regulation</a:t>
            </a:r>
          </a:p>
          <a:p>
            <a:r>
              <a:rPr lang="en-US" altLang="en-US"/>
              <a:t>Somatic reflexes</a:t>
            </a:r>
          </a:p>
          <a:p>
            <a:pPr lvl="1"/>
            <a:r>
              <a:rPr lang="en-US" altLang="en-US"/>
              <a:t>Activation of skeletal muscles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Nervous System (CNS)</a:t>
            </a:r>
          </a:p>
        </p:txBody>
      </p:sp>
      <p:sp>
        <p:nvSpPr>
          <p:cNvPr id="42087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CNS develops from the embryonic neural tube</a:t>
            </a:r>
          </a:p>
          <a:p>
            <a:pPr lvl="1"/>
            <a:r>
              <a:rPr lang="en-US" altLang="en-US"/>
              <a:t>The neural tube becomes the brain and spinal cord</a:t>
            </a:r>
          </a:p>
          <a:p>
            <a:pPr lvl="1"/>
            <a:r>
              <a:rPr lang="en-US" altLang="en-US"/>
              <a:t>The opening of the neural tube becomes the ventricles</a:t>
            </a:r>
          </a:p>
          <a:p>
            <a:pPr lvl="2"/>
            <a:r>
              <a:rPr lang="en-US" altLang="en-US"/>
              <a:t>Four chambers within the brain</a:t>
            </a:r>
          </a:p>
          <a:p>
            <a:pPr lvl="2"/>
            <a:r>
              <a:rPr lang="en-US" altLang="en-US"/>
              <a:t>Filled with cerebrospinal fluid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Regions of the Brain</a:t>
            </a: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Cerebral hemispheres</a:t>
            </a:r>
          </a:p>
          <a:p>
            <a:r>
              <a:rPr lang="en-US" altLang="en-US"/>
              <a:t>Diencephalon</a:t>
            </a:r>
          </a:p>
          <a:p>
            <a:r>
              <a:rPr lang="en-US" altLang="en-US"/>
              <a:t>Brain stem</a:t>
            </a:r>
          </a:p>
          <a:p>
            <a:r>
              <a:rPr lang="en-US" altLang="en-US"/>
              <a:t>Cerebellum</a:t>
            </a:r>
          </a:p>
        </p:txBody>
      </p:sp>
      <p:sp>
        <p:nvSpPr>
          <p:cNvPr id="421904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7.12b</a:t>
            </a:r>
          </a:p>
        </p:txBody>
      </p:sp>
      <p:pic>
        <p:nvPicPr>
          <p:cNvPr id="42190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4" t="31964" r="2773" b="24992"/>
          <a:stretch>
            <a:fillRect/>
          </a:stretch>
        </p:blipFill>
        <p:spPr bwMode="auto">
          <a:xfrm>
            <a:off x="4572000" y="1295400"/>
            <a:ext cx="3706813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2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Cerebral Hemispheres (Cerebrum)</a:t>
            </a:r>
          </a:p>
        </p:txBody>
      </p:sp>
      <p:sp>
        <p:nvSpPr>
          <p:cNvPr id="422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659187" cy="5792787"/>
          </a:xfrm>
        </p:spPr>
        <p:txBody>
          <a:bodyPr/>
          <a:lstStyle/>
          <a:p>
            <a:r>
              <a:rPr lang="en-US" altLang="en-US"/>
              <a:t>Paired (left and right) superior parts of the brain</a:t>
            </a:r>
          </a:p>
          <a:p>
            <a:r>
              <a:rPr lang="en-US" altLang="en-US"/>
              <a:t>Include more than half of the brain mass</a:t>
            </a:r>
          </a:p>
        </p:txBody>
      </p:sp>
      <p:sp>
        <p:nvSpPr>
          <p:cNvPr id="42292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7.13a</a:t>
            </a:r>
          </a:p>
        </p:txBody>
      </p:sp>
      <p:pic>
        <p:nvPicPr>
          <p:cNvPr id="4229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3914" r="19942" b="6943"/>
          <a:stretch>
            <a:fillRect/>
          </a:stretch>
        </p:blipFill>
        <p:spPr bwMode="auto">
          <a:xfrm>
            <a:off x="4572000" y="11430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Cerebral Hemispheres (Cerebrum)</a:t>
            </a:r>
          </a:p>
        </p:txBody>
      </p:sp>
      <p:sp>
        <p:nvSpPr>
          <p:cNvPr id="4874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430587" cy="5792787"/>
          </a:xfrm>
        </p:spPr>
        <p:txBody>
          <a:bodyPr/>
          <a:lstStyle/>
          <a:p>
            <a:r>
              <a:rPr lang="en-US" altLang="en-US"/>
              <a:t>The surface is made of ridges (gyri) and grooves (sulci)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7.13a</a:t>
            </a:r>
          </a:p>
        </p:txBody>
      </p:sp>
      <p:pic>
        <p:nvPicPr>
          <p:cNvPr id="4874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13914" r="19942" b="6943"/>
          <a:stretch>
            <a:fillRect/>
          </a:stretch>
        </p:blipFill>
        <p:spPr bwMode="auto">
          <a:xfrm>
            <a:off x="4572000" y="11430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Lobes of the Cerebrum</a:t>
            </a:r>
          </a:p>
        </p:txBody>
      </p:sp>
      <p:sp>
        <p:nvSpPr>
          <p:cNvPr id="42394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Fissures (deep grooves) divide the cerebrum into lobes</a:t>
            </a:r>
          </a:p>
          <a:p>
            <a:r>
              <a:rPr lang="en-US" altLang="en-US"/>
              <a:t>Surface lobes of the cerebrum</a:t>
            </a:r>
          </a:p>
          <a:p>
            <a:pPr lvl="1"/>
            <a:r>
              <a:rPr lang="en-US" altLang="en-US"/>
              <a:t>Frontal lobe</a:t>
            </a:r>
          </a:p>
          <a:p>
            <a:pPr lvl="1"/>
            <a:r>
              <a:rPr lang="en-US" altLang="en-US"/>
              <a:t>Parietal lobe</a:t>
            </a:r>
          </a:p>
          <a:p>
            <a:pPr lvl="1"/>
            <a:r>
              <a:rPr lang="en-US" altLang="en-US"/>
              <a:t>Occipital lobe</a:t>
            </a:r>
          </a:p>
          <a:p>
            <a:pPr lvl="1"/>
            <a:r>
              <a:rPr lang="en-US" altLang="en-US"/>
              <a:t>Temporal lobe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HAP-rev">
  <a:themeElements>
    <a:clrScheme name="EHAP-re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HAP-rev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EHAP-re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AP-re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Templates:EHAP-rev.pot</Template>
  <TotalTime>5684</TotalTime>
  <Words>570</Words>
  <Application>Microsoft Office PowerPoint</Application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</vt:lpstr>
      <vt:lpstr>Arial</vt:lpstr>
      <vt:lpstr>Times New Roman</vt:lpstr>
      <vt:lpstr>Wingdings</vt:lpstr>
      <vt:lpstr>Arial Narrow</vt:lpstr>
      <vt:lpstr>Symbol</vt:lpstr>
      <vt:lpstr>EHAP-rev</vt:lpstr>
      <vt:lpstr>The Nervous System</vt:lpstr>
      <vt:lpstr>The Reflex Arc</vt:lpstr>
      <vt:lpstr>Simple Reflex Arc</vt:lpstr>
      <vt:lpstr>Types of Reflexes and Regulation</vt:lpstr>
      <vt:lpstr>Central Nervous System (CNS)</vt:lpstr>
      <vt:lpstr>Regions of the Brain</vt:lpstr>
      <vt:lpstr>Cerebral Hemispheres (Cerebrum)</vt:lpstr>
      <vt:lpstr>Cerebral Hemispheres (Cerebrum)</vt:lpstr>
      <vt:lpstr>Lobes of the Cerebrum</vt:lpstr>
      <vt:lpstr>Lobes of the Cerebrum</vt:lpstr>
      <vt:lpstr>Specialized Areas of the Cerebrum</vt:lpstr>
      <vt:lpstr>Sensory and Motor Areas of the Cerebral Cortex</vt:lpstr>
      <vt:lpstr>Specialized Areas of the Cerebrum</vt:lpstr>
      <vt:lpstr>Specialized Areas of the Cerebrum</vt:lpstr>
      <vt:lpstr>Specialized Areas of the Cerebrum</vt:lpstr>
      <vt:lpstr>Layers of the Cerebrum</vt:lpstr>
      <vt:lpstr>Layers of the Cerebrum</vt:lpstr>
      <vt:lpstr>Layers of the Cerebrum</vt:lpstr>
      <vt:lpstr>Diencephalon</vt:lpstr>
      <vt:lpstr>Diencephalon</vt:lpstr>
      <vt:lpstr>Thalamus</vt:lpstr>
      <vt:lpstr>Hypothalamus</vt:lpstr>
      <vt:lpstr>Hypothalamus</vt:lpstr>
      <vt:lpstr>Epithalamus</vt:lpstr>
      <vt:lpstr>Brain Stem</vt:lpstr>
      <vt:lpstr>Brain Stem</vt:lpstr>
      <vt:lpstr>Midbrain</vt:lpstr>
      <vt:lpstr>Pons</vt:lpstr>
      <vt:lpstr>Medulla Oblongata</vt:lpstr>
      <vt:lpstr>Reticular Formation</vt:lpstr>
      <vt:lpstr>Reticular 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Jeannette Spargifiore</cp:lastModifiedBy>
  <cp:revision>319</cp:revision>
  <cp:lastPrinted>2001-01-06T03:20:03Z</cp:lastPrinted>
  <dcterms:created xsi:type="dcterms:W3CDTF">2000-12-11T01:39:32Z</dcterms:created>
  <dcterms:modified xsi:type="dcterms:W3CDTF">2019-06-11T14:21:12Z</dcterms:modified>
</cp:coreProperties>
</file>