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33"/>
  </p:notesMasterIdLst>
  <p:handoutMasterIdLst>
    <p:handoutMasterId r:id="rId34"/>
  </p:handoutMasterIdLst>
  <p:sldIdLst>
    <p:sldId id="367" r:id="rId2"/>
    <p:sldId id="368" r:id="rId3"/>
    <p:sldId id="391" r:id="rId4"/>
    <p:sldId id="369" r:id="rId5"/>
    <p:sldId id="372" r:id="rId6"/>
    <p:sldId id="455" r:id="rId7"/>
    <p:sldId id="456" r:id="rId8"/>
    <p:sldId id="371" r:id="rId9"/>
    <p:sldId id="373" r:id="rId10"/>
    <p:sldId id="375" r:id="rId11"/>
    <p:sldId id="374" r:id="rId12"/>
    <p:sldId id="457" r:id="rId13"/>
    <p:sldId id="377" r:id="rId14"/>
    <p:sldId id="376" r:id="rId15"/>
    <p:sldId id="458" r:id="rId16"/>
    <p:sldId id="379" r:id="rId17"/>
    <p:sldId id="378" r:id="rId18"/>
    <p:sldId id="380" r:id="rId19"/>
    <p:sldId id="381" r:id="rId20"/>
    <p:sldId id="382" r:id="rId21"/>
    <p:sldId id="390" r:id="rId22"/>
    <p:sldId id="383" r:id="rId23"/>
    <p:sldId id="384" r:id="rId24"/>
    <p:sldId id="459" r:id="rId25"/>
    <p:sldId id="460" r:id="rId26"/>
    <p:sldId id="385" r:id="rId27"/>
    <p:sldId id="386" r:id="rId28"/>
    <p:sldId id="461" r:id="rId29"/>
    <p:sldId id="462" r:id="rId30"/>
    <p:sldId id="463" r:id="rId31"/>
    <p:sldId id="46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80"/>
    <a:srgbClr val="006666"/>
    <a:srgbClr val="F63F1B"/>
    <a:srgbClr val="650011"/>
    <a:srgbClr val="FFC247"/>
    <a:srgbClr val="0099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59" d="100"/>
          <a:sy n="59" d="100"/>
        </p:scale>
        <p:origin x="1290" y="96"/>
      </p:cViewPr>
      <p:guideLst>
        <p:guide orient="horz" pos="9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3BEDAE-AA74-4D2F-ACB5-118E47CC84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924731-8E47-466E-894C-8992158398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55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388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509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1447"/>
          <a:stretch>
            <a:fillRect/>
          </a:stretch>
        </p:blipFill>
        <p:spPr bwMode="auto">
          <a:xfrm>
            <a:off x="0" y="2590800"/>
            <a:ext cx="58674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9957" name="Rectangle 5"/>
          <p:cNvSpPr>
            <a:spLocks noChangeArrowheads="1"/>
          </p:cNvSpPr>
          <p:nvPr/>
        </p:nvSpPr>
        <p:spPr bwMode="auto">
          <a:xfrm>
            <a:off x="0" y="1981200"/>
            <a:ext cx="9144000" cy="685800"/>
          </a:xfrm>
          <a:prstGeom prst="rect">
            <a:avLst/>
          </a:prstGeom>
          <a:solidFill>
            <a:srgbClr val="6262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58" name="Text Box 6"/>
          <p:cNvSpPr txBox="1">
            <a:spLocks noChangeArrowheads="1"/>
          </p:cNvSpPr>
          <p:nvPr/>
        </p:nvSpPr>
        <p:spPr bwMode="auto">
          <a:xfrm>
            <a:off x="5867400" y="6003925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800" b="1">
                <a:solidFill>
                  <a:srgbClr val="626292"/>
                </a:solidFill>
                <a:latin typeface="Arial" panose="020B0604020202020204" pitchFamily="34" charset="0"/>
              </a:rPr>
              <a:t>ELAINE N. MARIEB</a:t>
            </a:r>
          </a:p>
        </p:txBody>
      </p:sp>
      <p:sp>
        <p:nvSpPr>
          <p:cNvPr id="509959" name="Text Box 7"/>
          <p:cNvSpPr txBox="1">
            <a:spLocks noChangeArrowheads="1"/>
          </p:cNvSpPr>
          <p:nvPr/>
        </p:nvSpPr>
        <p:spPr bwMode="auto">
          <a:xfrm>
            <a:off x="5867400" y="48768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>
                <a:solidFill>
                  <a:srgbClr val="626292"/>
                </a:solidFill>
                <a:latin typeface="Arial" panose="020B0604020202020204" pitchFamily="34" charset="0"/>
              </a:rPr>
              <a:t>EIGHTH EDITION</a:t>
            </a:r>
          </a:p>
        </p:txBody>
      </p:sp>
      <p:sp>
        <p:nvSpPr>
          <p:cNvPr id="509960" name="Rectangle 8"/>
          <p:cNvSpPr>
            <a:spLocks noChangeArrowheads="1"/>
          </p:cNvSpPr>
          <p:nvPr/>
        </p:nvSpPr>
        <p:spPr bwMode="auto">
          <a:xfrm>
            <a:off x="0" y="0"/>
            <a:ext cx="1828800" cy="1616075"/>
          </a:xfrm>
          <a:prstGeom prst="rect">
            <a:avLst/>
          </a:prstGeom>
          <a:solidFill>
            <a:srgbClr val="6262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000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09961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6262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62629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9962" name="Text Box 10"/>
          <p:cNvSpPr txBox="1">
            <a:spLocks noChangeArrowheads="1"/>
          </p:cNvSpPr>
          <p:nvPr/>
        </p:nvSpPr>
        <p:spPr bwMode="auto">
          <a:xfrm>
            <a:off x="152400" y="6583363"/>
            <a:ext cx="891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</a:rPr>
              <a:t>Copyright © 2006 Pearson Education, Inc., publishing as Benjamin Cummings</a:t>
            </a:r>
          </a:p>
        </p:txBody>
      </p:sp>
      <p:sp>
        <p:nvSpPr>
          <p:cNvPr id="509963" name="Rectangle 11"/>
          <p:cNvSpPr>
            <a:spLocks noChangeArrowheads="1"/>
          </p:cNvSpPr>
          <p:nvPr/>
        </p:nvSpPr>
        <p:spPr bwMode="auto">
          <a:xfrm>
            <a:off x="1905000" y="2209800"/>
            <a:ext cx="723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62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PowerPoint</a:t>
            </a:r>
            <a:r>
              <a:rPr lang="en-US" altLang="en-US" sz="1400" b="1" baseline="30000">
                <a:solidFill>
                  <a:schemeClr val="bg1"/>
                </a:solidFill>
                <a:latin typeface="Arial" panose="020B0604020202020204" pitchFamily="34" charset="0"/>
              </a:rPr>
              <a:t>®</a:t>
            </a: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 Lecture Slide Presentation by Jerry L. Cook, Sam Houston University</a:t>
            </a:r>
          </a:p>
        </p:txBody>
      </p:sp>
      <p:sp>
        <p:nvSpPr>
          <p:cNvPr id="509964" name="Text Box 12"/>
          <p:cNvSpPr txBox="1">
            <a:spLocks noChangeArrowheads="1"/>
          </p:cNvSpPr>
          <p:nvPr/>
        </p:nvSpPr>
        <p:spPr bwMode="auto">
          <a:xfrm>
            <a:off x="0" y="1387475"/>
            <a:ext cx="1828800" cy="822325"/>
          </a:xfrm>
          <a:prstGeom prst="rect">
            <a:avLst/>
          </a:prstGeom>
          <a:solidFill>
            <a:srgbClr val="6262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altLang="en-US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509965" name="Group 13"/>
          <p:cNvGrpSpPr>
            <a:grpSpLocks/>
          </p:cNvGrpSpPr>
          <p:nvPr/>
        </p:nvGrpSpPr>
        <p:grpSpPr bwMode="auto">
          <a:xfrm>
            <a:off x="0" y="1981200"/>
            <a:ext cx="1828800" cy="685800"/>
            <a:chOff x="1008" y="1512"/>
            <a:chExt cx="5760" cy="1260"/>
          </a:xfrm>
        </p:grpSpPr>
        <p:sp>
          <p:nvSpPr>
            <p:cNvPr id="509966" name="Rectangle 14"/>
            <p:cNvSpPr>
              <a:spLocks noChangeArrowheads="1"/>
            </p:cNvSpPr>
            <p:nvPr/>
          </p:nvSpPr>
          <p:spPr bwMode="auto">
            <a:xfrm>
              <a:off x="1008" y="1512"/>
              <a:ext cx="5760" cy="420"/>
            </a:xfrm>
            <a:prstGeom prst="rect">
              <a:avLst/>
            </a:prstGeom>
            <a:solidFill>
              <a:srgbClr val="F0C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967" name="Rectangle 15"/>
            <p:cNvSpPr>
              <a:spLocks noChangeArrowheads="1"/>
            </p:cNvSpPr>
            <p:nvPr/>
          </p:nvSpPr>
          <p:spPr bwMode="auto">
            <a:xfrm>
              <a:off x="1008" y="1932"/>
              <a:ext cx="5760" cy="420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968" name="Rectangle 16"/>
            <p:cNvSpPr>
              <a:spLocks noChangeArrowheads="1"/>
            </p:cNvSpPr>
            <p:nvPr/>
          </p:nvSpPr>
          <p:spPr bwMode="auto">
            <a:xfrm>
              <a:off x="1008" y="2352"/>
              <a:ext cx="5760" cy="420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9969" name="Text Box 17"/>
          <p:cNvSpPr txBox="1">
            <a:spLocks noChangeArrowheads="1"/>
          </p:cNvSpPr>
          <p:nvPr/>
        </p:nvSpPr>
        <p:spPr bwMode="auto">
          <a:xfrm>
            <a:off x="5791200" y="3000375"/>
            <a:ext cx="3657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5288" indent="-225425"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09588"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1023938" algn="l"/>
                <a:tab pos="113665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0C200"/>
                </a:solidFill>
                <a:latin typeface="Arial" panose="020B0604020202020204" pitchFamily="34" charset="0"/>
              </a:rPr>
              <a:t>ESSENTIALS</a:t>
            </a:r>
          </a:p>
          <a:p>
            <a:pPr eaLnBrk="1" hangingPunct="1"/>
            <a:r>
              <a:rPr lang="en-US" altLang="en-US" sz="2800" b="1">
                <a:solidFill>
                  <a:srgbClr val="339933"/>
                </a:solidFill>
                <a:latin typeface="Arial" panose="020B0604020202020204" pitchFamily="34" charset="0"/>
              </a:rPr>
              <a:t>	OF HUMAN</a:t>
            </a:r>
          </a:p>
          <a:p>
            <a:pPr eaLnBrk="1" hangingPunct="1"/>
            <a:r>
              <a:rPr lang="en-US" altLang="en-US" sz="2800" b="1">
                <a:solidFill>
                  <a:srgbClr val="FF9933"/>
                </a:solidFill>
                <a:latin typeface="Arial" panose="020B0604020202020204" pitchFamily="34" charset="0"/>
              </a:rPr>
              <a:t>		ANATOMY</a:t>
            </a:r>
          </a:p>
          <a:p>
            <a:pPr eaLnBrk="1" hangingPunct="1"/>
            <a:r>
              <a:rPr lang="en-US" altLang="en-US" sz="2800" b="1">
                <a:solidFill>
                  <a:schemeClr val="folHlink"/>
                </a:solidFill>
                <a:latin typeface="Arial" panose="020B0604020202020204" pitchFamily="34" charset="0"/>
              </a:rPr>
              <a:t>	&amp;</a:t>
            </a:r>
            <a:r>
              <a:rPr lang="en-US" altLang="en-US" sz="2800" b="1">
                <a:solidFill>
                  <a:srgbClr val="6699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666699"/>
                </a:solidFill>
                <a:latin typeface="Arial" panose="020B0604020202020204" pitchFamily="34" charset="0"/>
              </a:rPr>
              <a:t>PHYSIOLOGY</a:t>
            </a:r>
          </a:p>
        </p:txBody>
      </p:sp>
      <p:sp>
        <p:nvSpPr>
          <p:cNvPr id="509970" name="Text Box 18"/>
          <p:cNvSpPr txBox="1">
            <a:spLocks noChangeArrowheads="1"/>
          </p:cNvSpPr>
          <p:nvPr/>
        </p:nvSpPr>
        <p:spPr bwMode="auto">
          <a:xfrm>
            <a:off x="0" y="1371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PART A</a:t>
            </a:r>
          </a:p>
        </p:txBody>
      </p:sp>
      <p:sp>
        <p:nvSpPr>
          <p:cNvPr id="5099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900238" y="349250"/>
            <a:ext cx="6938962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44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5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1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684213"/>
            <a:ext cx="3922712" cy="579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725" y="684213"/>
            <a:ext cx="3922713" cy="57927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2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28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72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51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 descr="Hard_Drive:ehap_work:title-bar.gif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684213"/>
            <a:ext cx="7997825" cy="579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8932" name="Rectangle 4"/>
          <p:cNvSpPr>
            <a:spLocks noChangeArrowheads="1"/>
          </p:cNvSpPr>
          <p:nvPr/>
        </p:nvSpPr>
        <p:spPr bwMode="auto">
          <a:xfrm>
            <a:off x="457200" y="6537325"/>
            <a:ext cx="487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000" b="1">
                <a:solidFill>
                  <a:srgbClr val="1C1C1C"/>
                </a:solidFill>
                <a:latin typeface="Arial" panose="020B0604020202020204" pitchFamily="34" charset="0"/>
              </a:rPr>
              <a:t>Copyright © 2006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marL="455613"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marL="4556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2pPr>
      <a:lvl3pPr marL="4556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3pPr>
      <a:lvl4pPr marL="4556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4pPr>
      <a:lvl5pPr marL="4556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5pPr>
      <a:lvl6pPr marL="9128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6pPr>
      <a:lvl7pPr marL="13700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7pPr>
      <a:lvl8pPr marL="18272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8pPr>
      <a:lvl9pPr marL="2284413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84163" indent="-284163" algn="l" rtl="0" fontAlgn="base">
        <a:spcBef>
          <a:spcPct val="0"/>
        </a:spcBef>
        <a:spcAft>
          <a:spcPct val="50000"/>
        </a:spcAft>
        <a:buClr>
          <a:srgbClr val="62629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284163" algn="l" rtl="0" fontAlgn="base">
        <a:spcBef>
          <a:spcPct val="0"/>
        </a:spcBef>
        <a:spcAft>
          <a:spcPct val="50000"/>
        </a:spcAft>
        <a:buClr>
          <a:srgbClr val="62629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65250" indent="-341313" algn="l" rtl="0" fontAlgn="base">
        <a:spcBef>
          <a:spcPct val="0"/>
        </a:spcBef>
        <a:spcAft>
          <a:spcPct val="50000"/>
        </a:spcAft>
        <a:buClr>
          <a:srgbClr val="62629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84163" algn="l" rtl="0" fontAlgn="base">
        <a:spcBef>
          <a:spcPct val="0"/>
        </a:spcBef>
        <a:spcAft>
          <a:spcPct val="50000"/>
        </a:spcAft>
        <a:buClr>
          <a:srgbClr val="62629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406650" indent="-284163" algn="l" rtl="0" fontAlgn="base">
        <a:spcBef>
          <a:spcPct val="0"/>
        </a:spcBef>
        <a:spcAft>
          <a:spcPct val="50000"/>
        </a:spcAft>
        <a:buClr>
          <a:srgbClr val="62629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68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900238" y="684213"/>
            <a:ext cx="6938962" cy="762000"/>
          </a:xfrm>
        </p:spPr>
        <p:txBody>
          <a:bodyPr/>
          <a:lstStyle/>
          <a:p>
            <a:r>
              <a:rPr lang="en-US" altLang="en-US"/>
              <a:t>The Nervous System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9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Nervous Tissue: Support Cells</a:t>
            </a:r>
          </a:p>
        </p:txBody>
      </p:sp>
      <p:sp>
        <p:nvSpPr>
          <p:cNvPr id="398350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Microglia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Spider-like phagocytes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Dispose of debris</a:t>
            </a:r>
          </a:p>
          <a:p>
            <a:pPr>
              <a:lnSpc>
                <a:spcPct val="90000"/>
              </a:lnSpc>
            </a:pPr>
            <a:r>
              <a:rPr lang="en-US" altLang="en-US"/>
              <a:t>Ependymal cells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Line cavities of the </a:t>
            </a:r>
            <a:br>
              <a:rPr lang="en-US" altLang="en-US"/>
            </a:br>
            <a:r>
              <a:rPr lang="en-US" altLang="en-US"/>
              <a:t>brain and spinal cord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Circulate </a:t>
            </a:r>
            <a:br>
              <a:rPr lang="en-US" altLang="en-US"/>
            </a:br>
            <a:r>
              <a:rPr lang="en-US" altLang="en-US"/>
              <a:t>cerebrospinal </a:t>
            </a:r>
            <a:br>
              <a:rPr lang="en-US" altLang="en-US"/>
            </a:br>
            <a:r>
              <a:rPr lang="en-US" altLang="en-US"/>
              <a:t>fluid</a:t>
            </a:r>
          </a:p>
        </p:txBody>
      </p:sp>
      <p:sp>
        <p:nvSpPr>
          <p:cNvPr id="398351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325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7.3b–c</a:t>
            </a:r>
          </a:p>
        </p:txBody>
      </p:sp>
      <p:pic>
        <p:nvPicPr>
          <p:cNvPr id="39835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15303" r="25754" b="29158"/>
          <a:stretch>
            <a:fillRect/>
          </a:stretch>
        </p:blipFill>
        <p:spPr bwMode="auto">
          <a:xfrm>
            <a:off x="3962400" y="2743200"/>
            <a:ext cx="46926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26" name="Rectangle 14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Nervous Tissue: Support Cells</a:t>
            </a:r>
          </a:p>
        </p:txBody>
      </p:sp>
      <p:sp>
        <p:nvSpPr>
          <p:cNvPr id="39732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Oligodendrocytes</a:t>
            </a:r>
          </a:p>
          <a:p>
            <a:pPr lvl="1"/>
            <a:r>
              <a:rPr lang="en-US" altLang="en-US"/>
              <a:t>Produce myelin sheath around nerve fibers in the central nervous system</a:t>
            </a:r>
          </a:p>
        </p:txBody>
      </p:sp>
      <p:sp>
        <p:nvSpPr>
          <p:cNvPr id="397328" name="Text Box 16"/>
          <p:cNvSpPr txBox="1">
            <a:spLocks noChangeArrowheads="1"/>
          </p:cNvSpPr>
          <p:nvPr/>
        </p:nvSpPr>
        <p:spPr bwMode="auto">
          <a:xfrm>
            <a:off x="7772400" y="6324600"/>
            <a:ext cx="1128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7.3d</a:t>
            </a:r>
          </a:p>
        </p:txBody>
      </p:sp>
      <p:pic>
        <p:nvPicPr>
          <p:cNvPr id="39732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2" t="43073" r="9210" b="20827"/>
          <a:stretch>
            <a:fillRect/>
          </a:stretch>
        </p:blipFill>
        <p:spPr bwMode="auto">
          <a:xfrm>
            <a:off x="2324100" y="2819400"/>
            <a:ext cx="44958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8" name="Rectangle 10"/>
          <p:cNvSpPr>
            <a:spLocks noChangeArrowheads="1"/>
          </p:cNvSpPr>
          <p:nvPr/>
        </p:nvSpPr>
        <p:spPr bwMode="auto">
          <a:xfrm>
            <a:off x="5791200" y="4267200"/>
            <a:ext cx="1981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3344" name="Text Box 16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7.3e</a:t>
            </a:r>
          </a:p>
        </p:txBody>
      </p:sp>
      <p:sp>
        <p:nvSpPr>
          <p:cNvPr id="483345" name="Rectangle 17"/>
          <p:cNvSpPr>
            <a:spLocks noChangeArrowheads="1"/>
          </p:cNvSpPr>
          <p:nvPr/>
        </p:nvSpPr>
        <p:spPr bwMode="auto">
          <a:xfrm>
            <a:off x="3925888" y="3357563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483347" name="Rectangle 19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Nervous Tissue: Support Cells</a:t>
            </a:r>
          </a:p>
        </p:txBody>
      </p:sp>
      <p:sp>
        <p:nvSpPr>
          <p:cNvPr id="483348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Satellite cells</a:t>
            </a:r>
          </a:p>
          <a:p>
            <a:pPr lvl="1"/>
            <a:r>
              <a:rPr lang="en-US" altLang="en-US"/>
              <a:t>Protect neuron cell bodies</a:t>
            </a:r>
          </a:p>
          <a:p>
            <a:r>
              <a:rPr lang="en-US" altLang="en-US"/>
              <a:t>Schwann cells</a:t>
            </a:r>
          </a:p>
          <a:p>
            <a:pPr lvl="1"/>
            <a:r>
              <a:rPr lang="en-US" altLang="en-US"/>
              <a:t>Form myelin sheath in the peripheral nervous system</a:t>
            </a:r>
          </a:p>
        </p:txBody>
      </p:sp>
      <p:pic>
        <p:nvPicPr>
          <p:cNvPr id="48335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70842" r="16722" b="5554"/>
          <a:stretch>
            <a:fillRect/>
          </a:stretch>
        </p:blipFill>
        <p:spPr bwMode="auto">
          <a:xfrm>
            <a:off x="914400" y="4114800"/>
            <a:ext cx="7315200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Nervous Tissue: Neurons</a:t>
            </a:r>
          </a:p>
        </p:txBody>
      </p:sp>
      <p:sp>
        <p:nvSpPr>
          <p:cNvPr id="40039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Neurons = nerve cells</a:t>
            </a:r>
          </a:p>
          <a:p>
            <a:pPr lvl="1"/>
            <a:r>
              <a:rPr lang="en-US" altLang="en-US"/>
              <a:t>Cells specialized to transmit messages</a:t>
            </a:r>
          </a:p>
          <a:p>
            <a:pPr lvl="1"/>
            <a:r>
              <a:rPr lang="en-US" altLang="en-US"/>
              <a:t>Major regions of neurons</a:t>
            </a:r>
          </a:p>
          <a:p>
            <a:pPr lvl="2"/>
            <a:r>
              <a:rPr lang="en-US" altLang="en-US"/>
              <a:t>Cell body – nucleus and metabolic center of the cell</a:t>
            </a:r>
          </a:p>
          <a:p>
            <a:pPr lvl="2"/>
            <a:r>
              <a:rPr lang="en-US" altLang="en-US"/>
              <a:t>Processes – fibers that extend from the cell body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2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Neuron Anatomy</a:t>
            </a:r>
          </a:p>
        </p:txBody>
      </p:sp>
      <p:sp>
        <p:nvSpPr>
          <p:cNvPr id="39937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684213"/>
            <a:ext cx="3506787" cy="5792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Cell body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Nissl substance – specialized rough endoplasmic reticulum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Neurofibrils – intermediate cytoskeleton that maintains cell shape</a:t>
            </a:r>
          </a:p>
        </p:txBody>
      </p:sp>
      <p:sp>
        <p:nvSpPr>
          <p:cNvPr id="399374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7.4a</a:t>
            </a:r>
          </a:p>
        </p:txBody>
      </p:sp>
      <p:pic>
        <p:nvPicPr>
          <p:cNvPr id="39937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11357" r="11108" b="23184"/>
          <a:stretch>
            <a:fillRect/>
          </a:stretch>
        </p:blipFill>
        <p:spPr bwMode="auto">
          <a:xfrm>
            <a:off x="4343400" y="914400"/>
            <a:ext cx="45688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65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Neuron Anatomy</a:t>
            </a:r>
          </a:p>
        </p:txBody>
      </p:sp>
      <p:sp>
        <p:nvSpPr>
          <p:cNvPr id="484366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Cell body</a:t>
            </a:r>
          </a:p>
          <a:p>
            <a:pPr lvl="1"/>
            <a:r>
              <a:rPr lang="en-US" altLang="en-US"/>
              <a:t>Nucleus</a:t>
            </a:r>
          </a:p>
          <a:p>
            <a:pPr lvl="1"/>
            <a:r>
              <a:rPr lang="en-US" altLang="en-US"/>
              <a:t>Large nucleolus</a:t>
            </a:r>
          </a:p>
        </p:txBody>
      </p:sp>
      <p:sp>
        <p:nvSpPr>
          <p:cNvPr id="484367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325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7.4a–b</a:t>
            </a:r>
          </a:p>
        </p:txBody>
      </p:sp>
      <p:pic>
        <p:nvPicPr>
          <p:cNvPr id="48436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10284" r="1389" b="9233"/>
          <a:stretch>
            <a:fillRect/>
          </a:stretch>
        </p:blipFill>
        <p:spPr bwMode="auto">
          <a:xfrm>
            <a:off x="4191000" y="914400"/>
            <a:ext cx="462756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44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Neuron Anatomy</a:t>
            </a:r>
          </a:p>
        </p:txBody>
      </p:sp>
      <p:sp>
        <p:nvSpPr>
          <p:cNvPr id="40244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684213"/>
            <a:ext cx="3506787" cy="5640387"/>
          </a:xfrm>
        </p:spPr>
        <p:txBody>
          <a:bodyPr/>
          <a:lstStyle/>
          <a:p>
            <a:r>
              <a:rPr lang="en-US" altLang="en-US" sz="2800"/>
              <a:t>Extensions outside the cell body</a:t>
            </a:r>
          </a:p>
          <a:p>
            <a:pPr lvl="1"/>
            <a:r>
              <a:rPr lang="en-US" altLang="en-US" sz="2800"/>
              <a:t>Dendrites – conduct impulses toward the cell body</a:t>
            </a:r>
          </a:p>
          <a:p>
            <a:pPr lvl="1"/>
            <a:r>
              <a:rPr lang="en-US" altLang="en-US" sz="2800"/>
              <a:t>Axons – conduct impulses away from the cell body</a:t>
            </a:r>
          </a:p>
        </p:txBody>
      </p:sp>
      <p:sp>
        <p:nvSpPr>
          <p:cNvPr id="402446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7.4a</a:t>
            </a:r>
          </a:p>
        </p:txBody>
      </p:sp>
      <p:pic>
        <p:nvPicPr>
          <p:cNvPr id="40244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11357" r="11108" b="23184"/>
          <a:stretch>
            <a:fillRect/>
          </a:stretch>
        </p:blipFill>
        <p:spPr bwMode="auto">
          <a:xfrm>
            <a:off x="4343400" y="914400"/>
            <a:ext cx="45688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Axons and Nerve Impulses</a:t>
            </a:r>
          </a:p>
        </p:txBody>
      </p:sp>
      <p:sp>
        <p:nvSpPr>
          <p:cNvPr id="40141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5613" y="684213"/>
            <a:ext cx="7997825" cy="5487987"/>
          </a:xfrm>
        </p:spPr>
        <p:txBody>
          <a:bodyPr/>
          <a:lstStyle/>
          <a:p>
            <a:r>
              <a:rPr lang="en-US" altLang="en-US"/>
              <a:t>Axons end in axonal terminals</a:t>
            </a:r>
          </a:p>
          <a:p>
            <a:r>
              <a:rPr lang="en-US" altLang="en-US"/>
              <a:t>Axonal terminals contain vesicles with neurotransmitters</a:t>
            </a:r>
          </a:p>
          <a:p>
            <a:r>
              <a:rPr lang="en-US" altLang="en-US"/>
              <a:t>Axonal terminals are separated from the next neuron by a gap</a:t>
            </a:r>
          </a:p>
          <a:p>
            <a:pPr lvl="1"/>
            <a:r>
              <a:rPr lang="en-US" altLang="en-US"/>
              <a:t>Synaptic cleft – gap between adjacent neurons</a:t>
            </a:r>
          </a:p>
          <a:p>
            <a:pPr lvl="1"/>
            <a:r>
              <a:rPr lang="en-US" altLang="en-US"/>
              <a:t>Synapse – junction between nerves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93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Nerve Fiber Coverings</a:t>
            </a:r>
          </a:p>
        </p:txBody>
      </p:sp>
      <p:sp>
        <p:nvSpPr>
          <p:cNvPr id="40449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5613" y="684213"/>
            <a:ext cx="4116387" cy="5792787"/>
          </a:xfrm>
        </p:spPr>
        <p:txBody>
          <a:bodyPr/>
          <a:lstStyle/>
          <a:p>
            <a:r>
              <a:rPr lang="en-US" altLang="en-US"/>
              <a:t>Schwann cells – produce myelin sheaths in jelly-roll like fashion</a:t>
            </a:r>
          </a:p>
          <a:p>
            <a:r>
              <a:rPr lang="en-US" altLang="en-US"/>
              <a:t>Nodes of Ranvier – gaps in myelin sheath along the axon</a:t>
            </a:r>
          </a:p>
        </p:txBody>
      </p:sp>
      <p:sp>
        <p:nvSpPr>
          <p:cNvPr id="404495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02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7.5</a:t>
            </a:r>
          </a:p>
        </p:txBody>
      </p:sp>
      <p:pic>
        <p:nvPicPr>
          <p:cNvPr id="40449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t="9210" r="20827" b="7088"/>
          <a:stretch>
            <a:fillRect/>
          </a:stretch>
        </p:blipFill>
        <p:spPr bwMode="auto">
          <a:xfrm>
            <a:off x="5486400" y="838200"/>
            <a:ext cx="281463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1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Neuron Cell Body Location</a:t>
            </a:r>
          </a:p>
        </p:txBody>
      </p:sp>
      <p:sp>
        <p:nvSpPr>
          <p:cNvPr id="40551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Most are found in the central nervous system</a:t>
            </a:r>
          </a:p>
          <a:p>
            <a:pPr lvl="1"/>
            <a:r>
              <a:rPr lang="en-US" altLang="en-US"/>
              <a:t>Gray matter – cell bodies and unmylenated fibers</a:t>
            </a:r>
          </a:p>
          <a:p>
            <a:pPr lvl="1"/>
            <a:r>
              <a:rPr lang="en-US" altLang="en-US"/>
              <a:t>Nuclei – clusters of cell bodies within the white matter of the central nervous system</a:t>
            </a:r>
          </a:p>
          <a:p>
            <a:r>
              <a:rPr lang="en-US" altLang="en-US"/>
              <a:t>Ganglia – collections of cell bodies outside the central nervous system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9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Functions of the Nervous System</a:t>
            </a:r>
          </a:p>
        </p:txBody>
      </p:sp>
      <p:sp>
        <p:nvSpPr>
          <p:cNvPr id="357390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Sensory input – gathering information</a:t>
            </a:r>
          </a:p>
          <a:p>
            <a:pPr lvl="1"/>
            <a:r>
              <a:rPr lang="en-US" altLang="en-US"/>
              <a:t>To monitor changes occurring inside and outside the body</a:t>
            </a:r>
          </a:p>
          <a:p>
            <a:pPr lvl="1"/>
            <a:r>
              <a:rPr lang="en-US" altLang="en-US"/>
              <a:t>Changes = stimuli</a:t>
            </a:r>
          </a:p>
          <a:p>
            <a:r>
              <a:rPr lang="en-US" altLang="en-US"/>
              <a:t>Integration</a:t>
            </a:r>
          </a:p>
          <a:p>
            <a:pPr lvl="1"/>
            <a:r>
              <a:rPr lang="en-US" altLang="en-US"/>
              <a:t>To process and interpret sensory input and decide if action is needed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Functional Classification of Neurons</a:t>
            </a:r>
          </a:p>
        </p:txBody>
      </p:sp>
      <p:sp>
        <p:nvSpPr>
          <p:cNvPr id="40653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Sensory (afferent) neurons</a:t>
            </a:r>
          </a:p>
          <a:p>
            <a:pPr lvl="1"/>
            <a:r>
              <a:rPr lang="en-US" altLang="en-US"/>
              <a:t>Carry impulses from the sensory receptors</a:t>
            </a:r>
          </a:p>
          <a:p>
            <a:pPr lvl="2"/>
            <a:r>
              <a:rPr lang="en-US" altLang="en-US"/>
              <a:t>Cutaneous sense organs</a:t>
            </a:r>
          </a:p>
          <a:p>
            <a:pPr lvl="2"/>
            <a:r>
              <a:rPr lang="en-US" altLang="en-US"/>
              <a:t>Proprioceptors – detect stretch or tension</a:t>
            </a:r>
          </a:p>
          <a:p>
            <a:r>
              <a:rPr lang="en-US" altLang="en-US"/>
              <a:t>Motor (efferent) neurons</a:t>
            </a:r>
          </a:p>
          <a:p>
            <a:pPr lvl="1"/>
            <a:r>
              <a:rPr lang="en-US" altLang="en-US"/>
              <a:t>Carry impulses from the central nervous system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Functional Classification of Neurons</a:t>
            </a:r>
          </a:p>
        </p:txBody>
      </p:sp>
      <p:sp>
        <p:nvSpPr>
          <p:cNvPr id="41473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Interneurons (association neurons)</a:t>
            </a:r>
          </a:p>
          <a:p>
            <a:pPr lvl="1"/>
            <a:r>
              <a:rPr lang="en-US" altLang="en-US"/>
              <a:t>Found in neural pathways in the central nervous system</a:t>
            </a:r>
          </a:p>
          <a:p>
            <a:pPr lvl="1"/>
            <a:r>
              <a:rPr lang="en-US" altLang="en-US"/>
              <a:t>Connect sensory and motor neurons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9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97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5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11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68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407564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Neuron Classification</a:t>
            </a:r>
          </a:p>
        </p:txBody>
      </p:sp>
      <p:sp>
        <p:nvSpPr>
          <p:cNvPr id="407566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02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7.6</a:t>
            </a:r>
          </a:p>
        </p:txBody>
      </p:sp>
      <p:pic>
        <p:nvPicPr>
          <p:cNvPr id="40756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7" b="11108"/>
          <a:stretch>
            <a:fillRect/>
          </a:stretch>
        </p:blipFill>
        <p:spPr bwMode="auto">
          <a:xfrm>
            <a:off x="623888" y="1447800"/>
            <a:ext cx="7894637" cy="42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8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Structural Classification of Neurons</a:t>
            </a: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Multipolar neurons – many extensions from the cell body</a:t>
            </a:r>
          </a:p>
        </p:txBody>
      </p: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7.8a</a:t>
            </a:r>
          </a:p>
        </p:txBody>
      </p:sp>
      <p:pic>
        <p:nvPicPr>
          <p:cNvPr id="40859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t="16096" r="15274" b="62889"/>
          <a:stretch>
            <a:fillRect/>
          </a:stretch>
        </p:blipFill>
        <p:spPr bwMode="auto">
          <a:xfrm>
            <a:off x="1371600" y="2667000"/>
            <a:ext cx="6400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8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Structural Classification of Neurons</a:t>
            </a:r>
          </a:p>
        </p:txBody>
      </p:sp>
      <p:sp>
        <p:nvSpPr>
          <p:cNvPr id="48538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Bipolar neurons – one axon and one dendrite</a:t>
            </a:r>
          </a:p>
        </p:txBody>
      </p:sp>
      <p:sp>
        <p:nvSpPr>
          <p:cNvPr id="485390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128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7.8b</a:t>
            </a:r>
          </a:p>
        </p:txBody>
      </p:sp>
      <p:pic>
        <p:nvPicPr>
          <p:cNvPr id="48539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t="41405" r="16663" b="41426"/>
          <a:stretch>
            <a:fillRect/>
          </a:stretch>
        </p:blipFill>
        <p:spPr bwMode="auto">
          <a:xfrm>
            <a:off x="1143000" y="2286000"/>
            <a:ext cx="6858000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12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Structural Classification of Neurons</a:t>
            </a:r>
          </a:p>
        </p:txBody>
      </p:sp>
      <p:sp>
        <p:nvSpPr>
          <p:cNvPr id="486413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Unipolar neurons – have a short single process leaving the cell body</a:t>
            </a:r>
          </a:p>
        </p:txBody>
      </p:sp>
      <p:sp>
        <p:nvSpPr>
          <p:cNvPr id="486414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7.8c</a:t>
            </a:r>
          </a:p>
        </p:txBody>
      </p:sp>
      <p:pic>
        <p:nvPicPr>
          <p:cNvPr id="4864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t="62866" r="16663" b="14598"/>
          <a:stretch>
            <a:fillRect/>
          </a:stretch>
        </p:blipFill>
        <p:spPr bwMode="auto">
          <a:xfrm>
            <a:off x="1333500" y="2362200"/>
            <a:ext cx="6477000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Functional Properties of Neurons</a:t>
            </a:r>
          </a:p>
        </p:txBody>
      </p:sp>
      <p:sp>
        <p:nvSpPr>
          <p:cNvPr id="40961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Irritability – ability to respond to stimuli</a:t>
            </a:r>
          </a:p>
          <a:p>
            <a:r>
              <a:rPr lang="en-US" altLang="en-US"/>
              <a:t>Conductivity – ability to transmit an impulse</a:t>
            </a:r>
          </a:p>
          <a:p>
            <a:r>
              <a:rPr lang="en-US" altLang="en-US"/>
              <a:t>The plasma membrane at rest is polarized</a:t>
            </a:r>
          </a:p>
          <a:p>
            <a:pPr lvl="1"/>
            <a:r>
              <a:rPr lang="en-US" altLang="en-US"/>
              <a:t>Fewer positive ions are inside the cell than outside the cell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36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Starting a Nerve Impulse</a:t>
            </a:r>
          </a:p>
        </p:txBody>
      </p:sp>
      <p:sp>
        <p:nvSpPr>
          <p:cNvPr id="41063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684213"/>
            <a:ext cx="4116387" cy="5792787"/>
          </a:xfrm>
        </p:spPr>
        <p:txBody>
          <a:bodyPr/>
          <a:lstStyle/>
          <a:p>
            <a:r>
              <a:rPr lang="en-US" altLang="en-US" sz="2800"/>
              <a:t>Depolarization – a stimulus depolarizes the neuron’s membrane</a:t>
            </a:r>
          </a:p>
          <a:p>
            <a:r>
              <a:rPr lang="en-US" altLang="en-US" sz="2800"/>
              <a:t>A deploarized membrane allows sodium (Na</a:t>
            </a:r>
            <a:r>
              <a:rPr lang="en-US" altLang="en-US" sz="2800" baseline="30000"/>
              <a:t>+</a:t>
            </a:r>
            <a:r>
              <a:rPr lang="en-US" altLang="en-US" sz="2800"/>
              <a:t>) to flow inside the membrane</a:t>
            </a:r>
          </a:p>
          <a:p>
            <a:r>
              <a:rPr lang="en-US" altLang="en-US" sz="2800"/>
              <a:t>The exchange of ions initiates an action potential in the neuron</a:t>
            </a:r>
          </a:p>
          <a:p>
            <a:endParaRPr lang="en-US" altLang="en-US" sz="2800"/>
          </a:p>
        </p:txBody>
      </p:sp>
      <p:sp>
        <p:nvSpPr>
          <p:cNvPr id="410638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316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7.9a–c</a:t>
            </a:r>
          </a:p>
        </p:txBody>
      </p:sp>
      <p:pic>
        <p:nvPicPr>
          <p:cNvPr id="4106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t="17796" r="12497" b="14598"/>
          <a:stretch>
            <a:fillRect/>
          </a:stretch>
        </p:blipFill>
        <p:spPr bwMode="auto">
          <a:xfrm>
            <a:off x="4876800" y="914400"/>
            <a:ext cx="385286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4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Action Potential</a:t>
            </a:r>
          </a:p>
        </p:txBody>
      </p:sp>
      <p:sp>
        <p:nvSpPr>
          <p:cNvPr id="50074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the action potential (nerve impulse) starts, it is propagated over the entire axon</a:t>
            </a:r>
          </a:p>
          <a:p>
            <a:r>
              <a:rPr lang="en-US" altLang="en-US"/>
              <a:t>Potassium ions rush out of the neuron after sodium ions rush in, which repolarizes the membrane</a:t>
            </a:r>
          </a:p>
          <a:p>
            <a:r>
              <a:rPr lang="en-US" altLang="en-US"/>
              <a:t>The sodium-potassium pump restores the original configuration</a:t>
            </a:r>
          </a:p>
          <a:p>
            <a:pPr lvl="1"/>
            <a:r>
              <a:rPr lang="en-US" altLang="en-US"/>
              <a:t>This action requires ATP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2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Nerve Impulse Propagation</a:t>
            </a:r>
          </a:p>
        </p:txBody>
      </p:sp>
      <p:sp>
        <p:nvSpPr>
          <p:cNvPr id="50177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684213"/>
            <a:ext cx="4116387" cy="5792787"/>
          </a:xfrm>
        </p:spPr>
        <p:txBody>
          <a:bodyPr/>
          <a:lstStyle/>
          <a:p>
            <a:r>
              <a:rPr lang="en-US" altLang="en-US"/>
              <a:t>The impulse continues to move toward the cell body</a:t>
            </a:r>
          </a:p>
          <a:p>
            <a:r>
              <a:rPr lang="en-US" altLang="en-US"/>
              <a:t>Impulses travel faster when fibers have a myelin sheath</a:t>
            </a:r>
          </a:p>
        </p:txBody>
      </p:sp>
      <p:sp>
        <p:nvSpPr>
          <p:cNvPr id="501774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85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7.9d–f</a:t>
            </a:r>
          </a:p>
        </p:txBody>
      </p:sp>
      <p:pic>
        <p:nvPicPr>
          <p:cNvPr id="50177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t="24234" r="16663" b="21037"/>
          <a:stretch>
            <a:fillRect/>
          </a:stretch>
        </p:blipFill>
        <p:spPr bwMode="auto">
          <a:xfrm>
            <a:off x="4572000" y="1143000"/>
            <a:ext cx="414178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5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Functions of the Nervous System</a:t>
            </a:r>
          </a:p>
        </p:txBody>
      </p:sp>
      <p:sp>
        <p:nvSpPr>
          <p:cNvPr id="41575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Motor output</a:t>
            </a:r>
          </a:p>
          <a:p>
            <a:pPr lvl="1"/>
            <a:r>
              <a:rPr lang="en-US" altLang="en-US"/>
              <a:t>A response to integrated stimuli</a:t>
            </a:r>
          </a:p>
          <a:p>
            <a:pPr lvl="1"/>
            <a:r>
              <a:rPr lang="en-US" altLang="en-US"/>
              <a:t>The response activates muscles or glands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00" name="Rectangle 16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Continuation of the Nerve Impulse between Neurons</a:t>
            </a:r>
          </a:p>
        </p:txBody>
      </p:sp>
      <p:sp>
        <p:nvSpPr>
          <p:cNvPr id="50280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7997825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Impulses are able to cross the synapse to another nerve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Neurotransmitter is released from a nerve’s axon terminal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dendrite of the next neuron has receptors that are stimulated by the neurotransmitter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 action potential is started in the dendrite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5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97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5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11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68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50381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Neurons Communicate at Synapses</a:t>
            </a:r>
          </a:p>
        </p:txBody>
      </p:sp>
      <p:sp>
        <p:nvSpPr>
          <p:cNvPr id="503820" name="Text Box 12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7.10</a:t>
            </a:r>
          </a:p>
        </p:txBody>
      </p:sp>
      <p:pic>
        <p:nvPicPr>
          <p:cNvPr id="50382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t="6439" r="4166" b="5365"/>
          <a:stretch>
            <a:fillRect/>
          </a:stretch>
        </p:blipFill>
        <p:spPr bwMode="auto">
          <a:xfrm>
            <a:off x="2409825" y="838200"/>
            <a:ext cx="432276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02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  <a:ln/>
        </p:spPr>
        <p:txBody>
          <a:bodyPr>
            <a:spAutoFit/>
          </a:bodyPr>
          <a:lstStyle/>
          <a:p>
            <a:r>
              <a:rPr lang="en-US" altLang="en-US"/>
              <a:t>Structural Classification of the Nervous System</a:t>
            </a:r>
          </a:p>
        </p:txBody>
      </p:sp>
      <p:sp>
        <p:nvSpPr>
          <p:cNvPr id="39220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7997825" cy="4267200"/>
          </a:xfrm>
        </p:spPr>
        <p:txBody>
          <a:bodyPr/>
          <a:lstStyle/>
          <a:p>
            <a:r>
              <a:rPr lang="en-US" altLang="en-US"/>
              <a:t>Central nervous system (CNS)</a:t>
            </a:r>
          </a:p>
          <a:p>
            <a:pPr lvl="1"/>
            <a:r>
              <a:rPr lang="en-US" altLang="en-US"/>
              <a:t>Brain</a:t>
            </a:r>
          </a:p>
          <a:p>
            <a:pPr lvl="1"/>
            <a:r>
              <a:rPr lang="en-US" altLang="en-US"/>
              <a:t>Spinal cord</a:t>
            </a:r>
          </a:p>
          <a:p>
            <a:r>
              <a:rPr lang="en-US" altLang="en-US"/>
              <a:t>Peripheral nervous system (PNS)</a:t>
            </a:r>
          </a:p>
          <a:p>
            <a:pPr lvl="1"/>
            <a:r>
              <a:rPr lang="en-US" altLang="en-US"/>
              <a:t>Nerve outside the brain and spinal cord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79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02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</a:t>
            </a:r>
          </a:p>
        </p:txBody>
      </p:sp>
      <p:pic>
        <p:nvPicPr>
          <p:cNvPr id="39528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33353" r="24234" b="26381"/>
          <a:stretch>
            <a:fillRect/>
          </a:stretch>
        </p:blipFill>
        <p:spPr bwMode="auto">
          <a:xfrm>
            <a:off x="1809750" y="3214688"/>
            <a:ext cx="5524500" cy="333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292" name="Rectangle 28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Functional Classification of the Peripheral Nervous System</a:t>
            </a:r>
          </a:p>
        </p:txBody>
      </p:sp>
      <p:sp>
        <p:nvSpPr>
          <p:cNvPr id="395293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7997825" cy="5257800"/>
          </a:xfrm>
        </p:spPr>
        <p:txBody>
          <a:bodyPr/>
          <a:lstStyle/>
          <a:p>
            <a:r>
              <a:rPr lang="en-US" altLang="en-US"/>
              <a:t>Sensory (afferent) division</a:t>
            </a:r>
          </a:p>
          <a:p>
            <a:pPr lvl="1"/>
            <a:r>
              <a:rPr lang="en-US" altLang="en-US"/>
              <a:t>Nerve fibers that carry information to the central nervous system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6" name="Text Box 16"/>
          <p:cNvSpPr txBox="1">
            <a:spLocks noChangeArrowheads="1"/>
          </p:cNvSpPr>
          <p:nvPr/>
        </p:nvSpPr>
        <p:spPr bwMode="auto">
          <a:xfrm>
            <a:off x="7772400" y="6324600"/>
            <a:ext cx="102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</a:t>
            </a:r>
          </a:p>
        </p:txBody>
      </p:sp>
      <p:pic>
        <p:nvPicPr>
          <p:cNvPr id="48129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33353" r="24234" b="26381"/>
          <a:stretch>
            <a:fillRect/>
          </a:stretch>
        </p:blipFill>
        <p:spPr bwMode="auto">
          <a:xfrm>
            <a:off x="1809750" y="3276600"/>
            <a:ext cx="5524500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2" name="Rectangle 2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Functional Classification of the Peripheral Nervous System</a:t>
            </a:r>
          </a:p>
        </p:txBody>
      </p:sp>
      <p:sp>
        <p:nvSpPr>
          <p:cNvPr id="481303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7997825" cy="5257800"/>
          </a:xfrm>
        </p:spPr>
        <p:txBody>
          <a:bodyPr/>
          <a:lstStyle/>
          <a:p>
            <a:r>
              <a:rPr lang="en-US" altLang="en-US"/>
              <a:t>Motor (efferent) division</a:t>
            </a:r>
          </a:p>
          <a:p>
            <a:pPr lvl="1"/>
            <a:r>
              <a:rPr lang="en-US" altLang="en-US"/>
              <a:t>Nerve fibers that carry impulses away from the central nervous system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02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7.1</a:t>
            </a:r>
          </a:p>
        </p:txBody>
      </p:sp>
      <p:pic>
        <p:nvPicPr>
          <p:cNvPr id="48232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33353" r="24234" b="27452"/>
          <a:stretch>
            <a:fillRect/>
          </a:stretch>
        </p:blipFill>
        <p:spPr bwMode="auto">
          <a:xfrm>
            <a:off x="2362200" y="4064000"/>
            <a:ext cx="4343400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326" name="Rectangle 2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Functional Classification of the Peripheral Nervous System</a:t>
            </a:r>
          </a:p>
        </p:txBody>
      </p:sp>
      <p:sp>
        <p:nvSpPr>
          <p:cNvPr id="482327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455613" y="1447800"/>
            <a:ext cx="7997825" cy="5029200"/>
          </a:xfrm>
        </p:spPr>
        <p:txBody>
          <a:bodyPr/>
          <a:lstStyle/>
          <a:p>
            <a:r>
              <a:rPr lang="en-US" altLang="en-US"/>
              <a:t>Motor (efferent) division</a:t>
            </a:r>
          </a:p>
          <a:p>
            <a:pPr lvl="1"/>
            <a:r>
              <a:rPr lang="en-US" altLang="en-US"/>
              <a:t>Two subdivisions</a:t>
            </a:r>
          </a:p>
          <a:p>
            <a:pPr lvl="2"/>
            <a:r>
              <a:rPr lang="en-US" altLang="en-US"/>
              <a:t>Somatic nervous system = voluntary</a:t>
            </a:r>
          </a:p>
          <a:p>
            <a:pPr lvl="2"/>
            <a:r>
              <a:rPr lang="en-US" altLang="en-US"/>
              <a:t>Autonomic nervous system = involuntary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87388" indent="-23018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30288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56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39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97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5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11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68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394252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Organization of the Nervous System</a:t>
            </a:r>
          </a:p>
        </p:txBody>
      </p:sp>
      <p:sp>
        <p:nvSpPr>
          <p:cNvPr id="394253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02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7.2</a:t>
            </a:r>
          </a:p>
        </p:txBody>
      </p:sp>
      <p:pic>
        <p:nvPicPr>
          <p:cNvPr id="39425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6" t="10284" r="16663" b="8160"/>
          <a:stretch>
            <a:fillRect/>
          </a:stretch>
        </p:blipFill>
        <p:spPr bwMode="auto">
          <a:xfrm>
            <a:off x="2947988" y="838200"/>
            <a:ext cx="32480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8" name="Rectangle 10"/>
          <p:cNvSpPr>
            <a:spLocks noChangeArrowheads="1"/>
          </p:cNvSpPr>
          <p:nvPr/>
        </p:nvSpPr>
        <p:spPr bwMode="auto">
          <a:xfrm>
            <a:off x="8915400" y="41910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306" name="Text Box 18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7.3a</a:t>
            </a:r>
          </a:p>
        </p:txBody>
      </p:sp>
      <p:pic>
        <p:nvPicPr>
          <p:cNvPr id="39630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" t="11137" r="49989" b="54150"/>
          <a:stretch>
            <a:fillRect/>
          </a:stretch>
        </p:blipFill>
        <p:spPr bwMode="auto">
          <a:xfrm>
            <a:off x="4572000" y="2259013"/>
            <a:ext cx="4267200" cy="27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6309" name="Rectangle 21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Nervous Tissue: Support Cells (Neuroglia)</a:t>
            </a:r>
          </a:p>
        </p:txBody>
      </p:sp>
      <p:sp>
        <p:nvSpPr>
          <p:cNvPr id="396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7997825" cy="5335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Astrocytes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Abundant, star-shaped cells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Brace neurons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Form barrier </a:t>
            </a:r>
            <a:br>
              <a:rPr lang="en-US" altLang="en-US"/>
            </a:br>
            <a:r>
              <a:rPr lang="en-US" altLang="en-US"/>
              <a:t>between capillaries </a:t>
            </a:r>
            <a:br>
              <a:rPr lang="en-US" altLang="en-US"/>
            </a:br>
            <a:r>
              <a:rPr lang="en-US" altLang="en-US"/>
              <a:t>and neurons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Control the chemical </a:t>
            </a:r>
            <a:br>
              <a:rPr lang="en-US" altLang="en-US"/>
            </a:br>
            <a:r>
              <a:rPr lang="en-US" altLang="en-US"/>
              <a:t>environment of </a:t>
            </a:r>
            <a:br>
              <a:rPr lang="en-US" altLang="en-US"/>
            </a:br>
            <a:r>
              <a:rPr lang="en-US" altLang="en-US"/>
              <a:t>the brain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EHAP-rev">
  <a:themeElements>
    <a:clrScheme name="EHAP-re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HAP-rev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EHAP-re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HAP-re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AP-re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AP-re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AP-re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AP-re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AP-re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Templates:EHAP-rev.pot</Template>
  <TotalTime>5812</TotalTime>
  <Words>757</Words>
  <Application>Microsoft Office PowerPoint</Application>
  <PresentationFormat>On-screen Show (4:3)</PresentationFormat>
  <Paragraphs>142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Times</vt:lpstr>
      <vt:lpstr>Arial</vt:lpstr>
      <vt:lpstr>Times New Roman</vt:lpstr>
      <vt:lpstr>Wingdings</vt:lpstr>
      <vt:lpstr>Arial Narrow</vt:lpstr>
      <vt:lpstr>Symbol</vt:lpstr>
      <vt:lpstr>EHAP-rev</vt:lpstr>
      <vt:lpstr>The Nervous System</vt:lpstr>
      <vt:lpstr>Functions of the Nervous System</vt:lpstr>
      <vt:lpstr>Functions of the Nervous System</vt:lpstr>
      <vt:lpstr>Structural Classification of the Nervous System</vt:lpstr>
      <vt:lpstr>Functional Classification of the Peripheral Nervous System</vt:lpstr>
      <vt:lpstr>Functional Classification of the Peripheral Nervous System</vt:lpstr>
      <vt:lpstr>Functional Classification of the Peripheral Nervous System</vt:lpstr>
      <vt:lpstr>Organization of the Nervous System</vt:lpstr>
      <vt:lpstr>Nervous Tissue: Support Cells (Neuroglia)</vt:lpstr>
      <vt:lpstr>Nervous Tissue: Support Cells</vt:lpstr>
      <vt:lpstr>Nervous Tissue: Support Cells</vt:lpstr>
      <vt:lpstr>Nervous Tissue: Support Cells</vt:lpstr>
      <vt:lpstr>Nervous Tissue: Neurons</vt:lpstr>
      <vt:lpstr>Neuron Anatomy</vt:lpstr>
      <vt:lpstr>Neuron Anatomy</vt:lpstr>
      <vt:lpstr>Neuron Anatomy</vt:lpstr>
      <vt:lpstr>Axons and Nerve Impulses</vt:lpstr>
      <vt:lpstr>Nerve Fiber Coverings</vt:lpstr>
      <vt:lpstr>Neuron Cell Body Location</vt:lpstr>
      <vt:lpstr>Functional Classification of Neurons</vt:lpstr>
      <vt:lpstr>Functional Classification of Neurons</vt:lpstr>
      <vt:lpstr>Neuron Classification</vt:lpstr>
      <vt:lpstr>Structural Classification of Neurons</vt:lpstr>
      <vt:lpstr>Structural Classification of Neurons</vt:lpstr>
      <vt:lpstr>Structural Classification of Neurons</vt:lpstr>
      <vt:lpstr>Functional Properties of Neurons</vt:lpstr>
      <vt:lpstr>Starting a Nerve Impulse</vt:lpstr>
      <vt:lpstr>The Action Potential</vt:lpstr>
      <vt:lpstr>Nerve Impulse Propagation</vt:lpstr>
      <vt:lpstr>Continuation of the Nerve Impulse between Neurons</vt:lpstr>
      <vt:lpstr>How Neurons Communicate at Synapses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Jeannette Spargifiore</cp:lastModifiedBy>
  <cp:revision>328</cp:revision>
  <cp:lastPrinted>2001-01-06T03:20:03Z</cp:lastPrinted>
  <dcterms:created xsi:type="dcterms:W3CDTF">2000-12-11T01:39:32Z</dcterms:created>
  <dcterms:modified xsi:type="dcterms:W3CDTF">2019-06-11T14:20:08Z</dcterms:modified>
</cp:coreProperties>
</file>