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47" r:id="rId1"/>
  </p:sldMasterIdLst>
  <p:notesMasterIdLst>
    <p:notesMasterId r:id="rId38"/>
  </p:notesMasterIdLst>
  <p:handoutMasterIdLst>
    <p:handoutMasterId r:id="rId39"/>
  </p:handoutMasterIdLst>
  <p:sldIdLst>
    <p:sldId id="367" r:id="rId2"/>
    <p:sldId id="368" r:id="rId3"/>
    <p:sldId id="423" r:id="rId4"/>
    <p:sldId id="424" r:id="rId5"/>
    <p:sldId id="419" r:id="rId6"/>
    <p:sldId id="371" r:id="rId7"/>
    <p:sldId id="372" r:id="rId8"/>
    <p:sldId id="373" r:id="rId9"/>
    <p:sldId id="375" r:id="rId10"/>
    <p:sldId id="376" r:id="rId11"/>
    <p:sldId id="425" r:id="rId12"/>
    <p:sldId id="377" r:id="rId13"/>
    <p:sldId id="426" r:id="rId14"/>
    <p:sldId id="432" r:id="rId15"/>
    <p:sldId id="433" r:id="rId16"/>
    <p:sldId id="427" r:id="rId17"/>
    <p:sldId id="374" r:id="rId18"/>
    <p:sldId id="378" r:id="rId19"/>
    <p:sldId id="430" r:id="rId20"/>
    <p:sldId id="383" r:id="rId21"/>
    <p:sldId id="431" r:id="rId22"/>
    <p:sldId id="439" r:id="rId23"/>
    <p:sldId id="434" r:id="rId24"/>
    <p:sldId id="435" r:id="rId25"/>
    <p:sldId id="436" r:id="rId26"/>
    <p:sldId id="437" r:id="rId27"/>
    <p:sldId id="438" r:id="rId28"/>
    <p:sldId id="384" r:id="rId29"/>
    <p:sldId id="428" r:id="rId30"/>
    <p:sldId id="422" r:id="rId31"/>
    <p:sldId id="420" r:id="rId32"/>
    <p:sldId id="386" r:id="rId33"/>
    <p:sldId id="429" r:id="rId34"/>
    <p:sldId id="388" r:id="rId35"/>
    <p:sldId id="389" r:id="rId36"/>
    <p:sldId id="390"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7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80"/>
    <a:srgbClr val="006666"/>
    <a:srgbClr val="F63F1B"/>
    <a:srgbClr val="650011"/>
    <a:srgbClr val="FFC247"/>
    <a:srgbClr val="0099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410" y="66"/>
      </p:cViewPr>
      <p:guideLst>
        <p:guide orient="horz" pos="41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mn-ea"/>
                <a:cs typeface="+mn-cs"/>
              </a:defRPr>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0AAE49-85D6-4951-B581-2E10DBAB0D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mn-ea"/>
                <a:cs typeface="+mn-cs"/>
              </a:defRPr>
            </a:lvl1pPr>
          </a:lstStyle>
          <a:p>
            <a:pPr>
              <a:defRPr/>
            </a:pPr>
            <a:endParaRPr 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24E156E-9301-411E-8ADB-B659A39D9C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AD6D6550-85C9-464B-ABDB-F7208343530C}"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E11CB92-619D-4AA5-A5B7-D592941C9562}" type="datetime1">
              <a:rPr lang="en-US"/>
              <a:pPr>
                <a:defRPr/>
              </a:pPr>
              <a:t>6/11/2019</a:t>
            </a:fld>
            <a:endParaRPr lang="en-US"/>
          </a:p>
        </p:txBody>
      </p:sp>
    </p:spTree>
    <p:extLst>
      <p:ext uri="{BB962C8B-B14F-4D97-AF65-F5344CB8AC3E}">
        <p14:creationId xmlns:p14="http://schemas.microsoft.com/office/powerpoint/2010/main" val="16923179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E65BB7A-5639-4449-86A5-6413B23BC9B0}"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AA099BD1-4404-46F1-BC73-7A99E4788E03}" type="datetime1">
              <a:rPr lang="en-US"/>
              <a:pPr>
                <a:defRPr/>
              </a:pPr>
              <a:t>6/11/2019</a:t>
            </a:fld>
            <a:endParaRPr lang="en-US"/>
          </a:p>
        </p:txBody>
      </p:sp>
    </p:spTree>
    <p:extLst>
      <p:ext uri="{BB962C8B-B14F-4D97-AF65-F5344CB8AC3E}">
        <p14:creationId xmlns:p14="http://schemas.microsoft.com/office/powerpoint/2010/main" val="24708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892491C-41C4-4F0C-A5D4-406CAC220EA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5C4A95B-239B-4160-8464-853761E7B4D9}" type="datetime1">
              <a:rPr lang="en-US"/>
              <a:pPr>
                <a:defRPr/>
              </a:pPr>
              <a:t>6/11/2019</a:t>
            </a:fld>
            <a:endParaRPr lang="en-US"/>
          </a:p>
        </p:txBody>
      </p:sp>
    </p:spTree>
    <p:extLst>
      <p:ext uri="{BB962C8B-B14F-4D97-AF65-F5344CB8AC3E}">
        <p14:creationId xmlns:p14="http://schemas.microsoft.com/office/powerpoint/2010/main" val="188880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59795" name="Rectangle 19"/>
          <p:cNvSpPr>
            <a:spLocks noGrp="1" noChangeArrowheads="1"/>
          </p:cNvSpPr>
          <p:nvPr>
            <p:ph type="ctrTitle"/>
          </p:nvPr>
        </p:nvSpPr>
        <p:spPr>
          <a:xfrm>
            <a:off x="1900238" y="349250"/>
            <a:ext cx="6938962" cy="1431925"/>
          </a:xfrm>
          <a:noFill/>
        </p:spPr>
        <p:txBody>
          <a:bodyPr>
            <a:spAutoFit/>
          </a:bodyPr>
          <a:lstStyle>
            <a:lvl1pPr>
              <a:defRPr sz="4400" b="1"/>
            </a:lvl1pPr>
          </a:lstStyle>
          <a:p>
            <a:r>
              <a:rPr lang="en-US"/>
              <a:t>Click to edit Master title style</a:t>
            </a:r>
          </a:p>
        </p:txBody>
      </p:sp>
    </p:spTree>
    <p:extLst>
      <p:ext uri="{BB962C8B-B14F-4D97-AF65-F5344CB8AC3E}">
        <p14:creationId xmlns:p14="http://schemas.microsoft.com/office/powerpoint/2010/main" val="229898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BA0C4CD-8EE3-41C9-BEF1-A2F6823CBBCE}"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2CE49DC8-A2A7-49C4-A573-F094E89493F9}" type="datetime1">
              <a:rPr lang="en-US"/>
              <a:pPr>
                <a:defRPr/>
              </a:pPr>
              <a:t>6/11/2019</a:t>
            </a:fld>
            <a:endParaRPr lang="en-US"/>
          </a:p>
        </p:txBody>
      </p:sp>
    </p:spTree>
    <p:extLst>
      <p:ext uri="{BB962C8B-B14F-4D97-AF65-F5344CB8AC3E}">
        <p14:creationId xmlns:p14="http://schemas.microsoft.com/office/powerpoint/2010/main" val="204821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9E75F75-AD65-49E3-9B56-E0FB75114D09}"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C439901D-EDEB-44F3-9B93-54ACF995D858}" type="datetime1">
              <a:rPr lang="en-US"/>
              <a:pPr>
                <a:defRPr/>
              </a:pPr>
              <a:t>6/11/2019</a:t>
            </a:fld>
            <a:endParaRPr lang="en-US"/>
          </a:p>
        </p:txBody>
      </p:sp>
    </p:spTree>
    <p:extLst>
      <p:ext uri="{BB962C8B-B14F-4D97-AF65-F5344CB8AC3E}">
        <p14:creationId xmlns:p14="http://schemas.microsoft.com/office/powerpoint/2010/main" val="423105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5916353C-73A9-4229-B06A-71315F74A0BE}"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153A319F-5F08-4877-B70F-77E20A1D2AD6}" type="datetime1">
              <a:rPr lang="en-US"/>
              <a:pPr>
                <a:defRPr/>
              </a:pPr>
              <a:t>6/11/2019</a:t>
            </a:fld>
            <a:endParaRPr lang="en-US"/>
          </a:p>
        </p:txBody>
      </p:sp>
    </p:spTree>
    <p:extLst>
      <p:ext uri="{BB962C8B-B14F-4D97-AF65-F5344CB8AC3E}">
        <p14:creationId xmlns:p14="http://schemas.microsoft.com/office/powerpoint/2010/main" val="352619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A747D6F-B595-4E30-8177-577A3B720A61}"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150B9188-4EAF-4C6E-97D2-0CC9C8B83B00}" type="datetime1">
              <a:rPr lang="en-US"/>
              <a:pPr>
                <a:defRPr/>
              </a:pPr>
              <a:t>6/11/2019</a:t>
            </a:fld>
            <a:endParaRPr lang="en-US"/>
          </a:p>
        </p:txBody>
      </p:sp>
    </p:spTree>
    <p:extLst>
      <p:ext uri="{BB962C8B-B14F-4D97-AF65-F5344CB8AC3E}">
        <p14:creationId xmlns:p14="http://schemas.microsoft.com/office/powerpoint/2010/main" val="77655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D1C96D8-2F6A-4735-BBB9-A7C1A6C94528}"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D356DEC8-DF39-42B4-AD31-FB1390955C9B}" type="datetime1">
              <a:rPr lang="en-US"/>
              <a:pPr>
                <a:defRPr/>
              </a:pPr>
              <a:t>6/11/2019</a:t>
            </a:fld>
            <a:endParaRPr lang="en-US"/>
          </a:p>
        </p:txBody>
      </p:sp>
    </p:spTree>
    <p:extLst>
      <p:ext uri="{BB962C8B-B14F-4D97-AF65-F5344CB8AC3E}">
        <p14:creationId xmlns:p14="http://schemas.microsoft.com/office/powerpoint/2010/main" val="394999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B3947FB-BF29-432D-B348-F12A53EAF94C}" type="slidenum">
              <a:rPr lang="en-US" altLang="en-US"/>
              <a:pPr>
                <a:defRPr/>
              </a:pPr>
              <a:t>‹#›</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A0A4CB2C-92BF-454A-B63D-7E96698CC667}" type="datetime1">
              <a:rPr lang="en-US"/>
              <a:pPr>
                <a:defRPr/>
              </a:pPr>
              <a:t>6/11/2019</a:t>
            </a:fld>
            <a:endParaRPr lang="en-US"/>
          </a:p>
        </p:txBody>
      </p:sp>
    </p:spTree>
    <p:extLst>
      <p:ext uri="{BB962C8B-B14F-4D97-AF65-F5344CB8AC3E}">
        <p14:creationId xmlns:p14="http://schemas.microsoft.com/office/powerpoint/2010/main" val="160278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721F89AD-A7A0-4219-A86B-4D216DB92523}"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0DEF5855-4BF3-4277-8EE3-6134983858BE}" type="datetime1">
              <a:rPr lang="en-US"/>
              <a:pPr>
                <a:defRPr/>
              </a:pPr>
              <a:t>6/11/2019</a:t>
            </a:fld>
            <a:endParaRPr lang="en-US"/>
          </a:p>
        </p:txBody>
      </p:sp>
    </p:spTree>
    <p:extLst>
      <p:ext uri="{BB962C8B-B14F-4D97-AF65-F5344CB8AC3E}">
        <p14:creationId xmlns:p14="http://schemas.microsoft.com/office/powerpoint/2010/main" val="142204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20AF169-4834-429A-9AE2-49702F08B25D}"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AD3F6AC7-3209-44C4-8CD7-E7B56BD9012F}" type="datetime1">
              <a:rPr lang="en-US"/>
              <a:pPr>
                <a:defRPr/>
              </a:pPr>
              <a:t>6/11/2019</a:t>
            </a:fld>
            <a:endParaRPr lang="en-US"/>
          </a:p>
        </p:txBody>
      </p:sp>
    </p:spTree>
    <p:extLst>
      <p:ext uri="{BB962C8B-B14F-4D97-AF65-F5344CB8AC3E}">
        <p14:creationId xmlns:p14="http://schemas.microsoft.com/office/powerpoint/2010/main" val="249967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z="1800" smtClean="0">
                <a:solidFill>
                  <a:srgbClr val="FFFFFF"/>
                </a:solidFill>
              </a:defRPr>
            </a:lvl1pPr>
          </a:lstStyle>
          <a:p>
            <a:pPr>
              <a:defRPr/>
            </a:pPr>
            <a:fld id="{A0B5126D-61F1-46E1-A219-AA60A8DB21B1}" type="slidenum">
              <a:rPr lang="en-US" altLang="en-US"/>
              <a:pPr>
                <a:defRPr/>
              </a:pPr>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Times" pitchFamily="-65" charset="0"/>
                <a:ea typeface="ＭＳ Ｐゴシック" pitchFamily="-1" charset="-128"/>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Times" pitchFamily="-65" charset="0"/>
                <a:ea typeface="ＭＳ Ｐゴシック" pitchFamily="-1" charset="-128"/>
              </a:defRPr>
            </a:lvl1pPr>
          </a:lstStyle>
          <a:p>
            <a:pPr>
              <a:defRPr/>
            </a:pPr>
            <a:fld id="{B4E0E1C9-4BF6-41CC-990B-5BD1C1842362}" type="datetime1">
              <a:rPr lang="en-US"/>
              <a:pPr>
                <a:defRPr/>
              </a:pPr>
              <a:t>6/11/2019</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6" descr="Hard_Drive:ehap_work:title-bar.gif"/>
          <p:cNvSpPr>
            <a:spLocks noGrp="1" noChangeArrowheads="1"/>
          </p:cNvSpPr>
          <p:nvPr>
            <p:ph type="ctrTitle"/>
          </p:nvPr>
        </p:nvSpPr>
        <p:spPr>
          <a:xfrm>
            <a:off x="1295400" y="2133600"/>
            <a:ext cx="6938963" cy="1447800"/>
          </a:xfrm>
        </p:spPr>
        <p:txBody>
          <a:bodyPr/>
          <a:lstStyle/>
          <a:p>
            <a:pPr indent="455613" eaLnBrk="1" fontAlgn="auto" hangingPunct="1">
              <a:spcAft>
                <a:spcPts val="0"/>
              </a:spcAft>
              <a:defRPr/>
            </a:pPr>
            <a:r>
              <a:rPr lang="en-US" smtClean="0">
                <a:ea typeface="ＭＳ Ｐゴシック" pitchFamily="-1" charset="-128"/>
              </a:rPr>
              <a:t>The Cardiovascular System (Heart)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Valves</a:t>
            </a:r>
          </a:p>
        </p:txBody>
      </p:sp>
      <p:sp>
        <p:nvSpPr>
          <p:cNvPr id="14339" name="Rectangle 11"/>
          <p:cNvSpPr>
            <a:spLocks noGrp="1" noChangeArrowheads="1"/>
          </p:cNvSpPr>
          <p:nvPr>
            <p:ph idx="1"/>
          </p:nvPr>
        </p:nvSpPr>
        <p:spPr>
          <a:xfrm>
            <a:off x="304800" y="1905000"/>
            <a:ext cx="8504238" cy="4572000"/>
          </a:xfrm>
        </p:spPr>
        <p:txBody>
          <a:bodyPr/>
          <a:lstStyle/>
          <a:p>
            <a:pPr eaLnBrk="1" hangingPunct="1"/>
            <a:r>
              <a:rPr lang="en-US" altLang="en-US" sz="3200" smtClean="0">
                <a:ea typeface="ＭＳ Ｐゴシック" panose="020B0600070205080204" pitchFamily="34" charset="-128"/>
              </a:rPr>
              <a:t>Valves open as blood is pumped through</a:t>
            </a:r>
          </a:p>
          <a:p>
            <a:pPr eaLnBrk="1" hangingPunct="1"/>
            <a:r>
              <a:rPr lang="en-US" altLang="en-US" sz="3200" smtClean="0">
                <a:ea typeface="ＭＳ Ｐゴシック" panose="020B0600070205080204" pitchFamily="34" charset="-128"/>
              </a:rPr>
              <a:t>Held in place by chordae tendineae        (“heart strings”)</a:t>
            </a:r>
          </a:p>
          <a:p>
            <a:pPr eaLnBrk="1" hangingPunct="1"/>
            <a:r>
              <a:rPr lang="en-US" altLang="en-US" sz="3200" smtClean="0">
                <a:ea typeface="ＭＳ Ｐゴシック" panose="020B0600070205080204" pitchFamily="34" charset="-128"/>
              </a:rPr>
              <a:t>Close to prevent backflow</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15363"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B1348259-00E5-4DC0-B5A6-C503B69ABCFD}" type="slidenum">
              <a:rPr lang="en-US" altLang="en-US" sz="1600">
                <a:solidFill>
                  <a:srgbClr val="7B9899"/>
                </a:solidFill>
              </a:rPr>
              <a:pPr/>
              <a:t>11</a:t>
            </a:fld>
            <a:endParaRPr lang="en-US" altLang="en-US" sz="1600">
              <a:solidFill>
                <a:srgbClr val="7B9899"/>
              </a:solidFill>
            </a:endParaRPr>
          </a:p>
        </p:txBody>
      </p:sp>
      <p:pic>
        <p:nvPicPr>
          <p:cNvPr id="15364" name="il_fi" descr="http://www.teacherweb.com/CT/MiddlesexMiddleSchool/Mushin/58_the_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7818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9"/>
          <p:cNvSpPr>
            <a:spLocks noChangeShapeType="1"/>
          </p:cNvSpPr>
          <p:nvPr/>
        </p:nvSpPr>
        <p:spPr bwMode="auto">
          <a:xfrm flipV="1">
            <a:off x="2362200" y="4114800"/>
            <a:ext cx="1600200" cy="457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Line 6"/>
          <p:cNvSpPr>
            <a:spLocks noChangeShapeType="1"/>
          </p:cNvSpPr>
          <p:nvPr/>
        </p:nvSpPr>
        <p:spPr bwMode="auto">
          <a:xfrm>
            <a:off x="1905000" y="2971800"/>
            <a:ext cx="2743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8"/>
          <p:cNvSpPr>
            <a:spLocks noChangeShapeType="1"/>
          </p:cNvSpPr>
          <p:nvPr/>
        </p:nvSpPr>
        <p:spPr bwMode="auto">
          <a:xfrm flipH="1" flipV="1">
            <a:off x="5943600" y="3657600"/>
            <a:ext cx="1752600" cy="6096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7"/>
          <p:cNvSpPr>
            <a:spLocks noChangeShapeType="1"/>
          </p:cNvSpPr>
          <p:nvPr/>
        </p:nvSpPr>
        <p:spPr bwMode="auto">
          <a:xfrm flipH="1">
            <a:off x="5410200" y="2590800"/>
            <a:ext cx="2819400" cy="5334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Rectangle 10"/>
          <p:cNvSpPr>
            <a:spLocks noChangeArrowheads="1"/>
          </p:cNvSpPr>
          <p:nvPr/>
        </p:nvSpPr>
        <p:spPr bwMode="auto">
          <a:xfrm>
            <a:off x="342900" y="1208088"/>
            <a:ext cx="1670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1pPr>
            <a:lvl2pPr marL="742950" indent="-285750">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2pPr>
            <a:lvl3pPr marL="1143000" indent="-228600">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3pPr>
            <a:lvl4pPr marL="1600200" indent="-228600">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4pPr>
            <a:lvl5pPr marL="2057400" indent="-228600">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400050" algn="l"/>
                <a:tab pos="1485900" algn="l"/>
              </a:tabLst>
              <a:defRPr sz="2400">
                <a:solidFill>
                  <a:schemeClr val="tx1"/>
                </a:solidFill>
                <a:latin typeface="Times" panose="02020603050405020304" pitchFamily="18" charset="0"/>
                <a:ea typeface="ＭＳ Ｐゴシック" panose="020B0600070205080204" pitchFamily="34" charset="-128"/>
              </a:defRPr>
            </a:lvl9pPr>
          </a:lstStyle>
          <a:p>
            <a:r>
              <a:rPr lang="en-US" altLang="en-US" sz="1100"/>
              <a:t>	</a:t>
            </a:r>
            <a:endParaRPr lang="en-US" altLang="en-US" sz="600"/>
          </a:p>
          <a:p>
            <a:endParaRPr lang="en-US" altLang="en-US"/>
          </a:p>
        </p:txBody>
      </p:sp>
      <p:sp>
        <p:nvSpPr>
          <p:cNvPr id="15370" name="Rectangle 11"/>
          <p:cNvSpPr>
            <a:spLocks noChangeArrowheads="1"/>
          </p:cNvSpPr>
          <p:nvPr/>
        </p:nvSpPr>
        <p:spPr bwMode="auto">
          <a:xfrm>
            <a:off x="0" y="1833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00050" algn="l"/>
              </a:tabLst>
              <a:defRPr sz="2400">
                <a:solidFill>
                  <a:schemeClr val="tx1"/>
                </a:solidFill>
                <a:latin typeface="Times" panose="02020603050405020304" pitchFamily="18" charset="0"/>
                <a:ea typeface="ＭＳ Ｐゴシック" panose="020B0600070205080204" pitchFamily="34" charset="-128"/>
              </a:defRPr>
            </a:lvl1pPr>
            <a:lvl2pPr marL="742950" indent="-285750">
              <a:tabLst>
                <a:tab pos="-400050" algn="l"/>
              </a:tabLst>
              <a:defRPr sz="2400">
                <a:solidFill>
                  <a:schemeClr val="tx1"/>
                </a:solidFill>
                <a:latin typeface="Times" panose="02020603050405020304" pitchFamily="18" charset="0"/>
                <a:ea typeface="ＭＳ Ｐゴシック" panose="020B0600070205080204" pitchFamily="34" charset="-128"/>
              </a:defRPr>
            </a:lvl2pPr>
            <a:lvl3pPr marL="1143000" indent="-228600">
              <a:tabLst>
                <a:tab pos="-400050" algn="l"/>
              </a:tabLst>
              <a:defRPr sz="2400">
                <a:solidFill>
                  <a:schemeClr val="tx1"/>
                </a:solidFill>
                <a:latin typeface="Times" panose="02020603050405020304" pitchFamily="18" charset="0"/>
                <a:ea typeface="ＭＳ Ｐゴシック" panose="020B0600070205080204" pitchFamily="34" charset="-128"/>
              </a:defRPr>
            </a:lvl3pPr>
            <a:lvl4pPr marL="1600200" indent="-228600">
              <a:tabLst>
                <a:tab pos="-400050" algn="l"/>
              </a:tabLst>
              <a:defRPr sz="2400">
                <a:solidFill>
                  <a:schemeClr val="tx1"/>
                </a:solidFill>
                <a:latin typeface="Times" panose="02020603050405020304" pitchFamily="18" charset="0"/>
                <a:ea typeface="ＭＳ Ｐゴシック" panose="020B0600070205080204" pitchFamily="34" charset="-128"/>
              </a:defRPr>
            </a:lvl4pPr>
            <a:lvl5pPr marL="2057400" indent="-228600">
              <a:tabLst>
                <a:tab pos="-400050" algn="l"/>
              </a:tabLst>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400050" algn="l"/>
              </a:tabLs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400050" algn="l"/>
              </a:tabLs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400050" algn="l"/>
              </a:tabLs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400050" algn="l"/>
              </a:tabLs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381000" y="1417638"/>
            <a:ext cx="8245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80000"/>
              </a:lnSpc>
              <a:spcBef>
                <a:spcPct val="0"/>
              </a:spcBef>
              <a:spcAft>
                <a:spcPct val="50000"/>
              </a:spcAft>
              <a:buClr>
                <a:srgbClr val="FF6600"/>
              </a:buClr>
              <a:buFont typeface="Symbol" panose="05050102010706020507" pitchFamily="18" charset="2"/>
              <a:buNone/>
            </a:pPr>
            <a:endParaRPr lang="en-US" altLang="en-US" sz="3000">
              <a:latin typeface="Arial" panose="020B0604020202020204" pitchFamily="34" charset="0"/>
            </a:endParaRPr>
          </a:p>
        </p:txBody>
      </p:sp>
      <p:sp>
        <p:nvSpPr>
          <p:cNvPr id="27651" name="Rectangle 11"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Operation of Heart Valves</a:t>
            </a:r>
          </a:p>
        </p:txBody>
      </p:sp>
      <p:pic>
        <p:nvPicPr>
          <p:cNvPr id="16388" name="Picture 13"/>
          <p:cNvPicPr>
            <a:picLocks noChangeAspect="1" noChangeArrowheads="1"/>
          </p:cNvPicPr>
          <p:nvPr/>
        </p:nvPicPr>
        <p:blipFill>
          <a:blip r:embed="rId2">
            <a:extLst>
              <a:ext uri="{28A0092B-C50C-407E-A947-70E740481C1C}">
                <a14:useLocalDpi xmlns:a14="http://schemas.microsoft.com/office/drawing/2010/main" val="0"/>
              </a:ext>
            </a:extLst>
          </a:blip>
          <a:srcRect l="4941" t="9749" r="3845" b="5554"/>
          <a:stretch>
            <a:fillRect/>
          </a:stretch>
        </p:blipFill>
        <p:spPr bwMode="auto">
          <a:xfrm>
            <a:off x="1676400" y="1600200"/>
            <a:ext cx="62484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4"/>
          <p:cNvSpPr txBox="1">
            <a:spLocks noChangeArrowheads="1"/>
          </p:cNvSpPr>
          <p:nvPr/>
        </p:nvSpPr>
        <p:spPr bwMode="auto">
          <a:xfrm>
            <a:off x="7772400" y="6324600"/>
            <a:ext cx="1119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11.4</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Pulmonary Circulation</a:t>
            </a:r>
          </a:p>
        </p:txBody>
      </p:sp>
      <p:sp>
        <p:nvSpPr>
          <p:cNvPr id="3" name="Content Placeholder 2"/>
          <p:cNvSpPr>
            <a:spLocks noGrp="1"/>
          </p:cNvSpPr>
          <p:nvPr>
            <p:ph idx="1"/>
          </p:nvPr>
        </p:nvSpPr>
        <p:spPr/>
        <p:txBody>
          <a:bodyPr/>
          <a:lstStyle/>
          <a:p>
            <a:pPr eaLnBrk="1" hangingPunct="1"/>
            <a:r>
              <a:rPr lang="en-US" altLang="en-US" sz="3200" smtClean="0">
                <a:ea typeface="ＭＳ Ｐゴシック" panose="020B0600070205080204" pitchFamily="34" charset="-128"/>
              </a:rPr>
              <a:t>Pulmonary Circulation-The flow of blood between the heart and the lungs. </a:t>
            </a:r>
          </a:p>
          <a:p>
            <a:pPr eaLnBrk="1" hangingPunct="1"/>
            <a:r>
              <a:rPr lang="en-US" altLang="en-US" sz="3200" smtClean="0">
                <a:ea typeface="ＭＳ Ｐゴシック" panose="020B0600070205080204" pitchFamily="34" charset="-128"/>
              </a:rPr>
              <a:t> Deoxygenated blood leaves the right ventricle and goes to the lungs via the pulmonary artery.  The blood picks up oxygen in the lungs and returns to left atrium of the heart via the pulmonary vein. </a:t>
            </a:r>
          </a:p>
        </p:txBody>
      </p:sp>
      <p:sp>
        <p:nvSpPr>
          <p:cNvPr id="17412"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7E9F9D3B-3790-4C1C-9BEB-55D982120DA5}" type="slidenum">
              <a:rPr lang="en-US" altLang="en-US" sz="1600">
                <a:solidFill>
                  <a:srgbClr val="7B9899"/>
                </a:solidFill>
              </a:rPr>
              <a:pPr/>
              <a:t>13</a:t>
            </a:fld>
            <a:endParaRPr lang="en-US" altLang="en-US" sz="1600">
              <a:solidFill>
                <a:srgbClr val="7B98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fontAlgn="auto" hangingPunct="1">
              <a:spcAft>
                <a:spcPts val="0"/>
              </a:spcAft>
              <a:defRPr/>
            </a:pPr>
            <a:endParaRPr lang="en-US" smtClean="0">
              <a:ea typeface="ＭＳ Ｐゴシック" pitchFamily="-1" charset="-128"/>
            </a:endParaRPr>
          </a:p>
        </p:txBody>
      </p:sp>
      <p:sp>
        <p:nvSpPr>
          <p:cNvPr id="18435" name="Rectangle 3"/>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pic>
        <p:nvPicPr>
          <p:cNvPr id="18436" name="Picture 4" descr="he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57594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fontAlgn="auto" hangingPunct="1">
              <a:spcAft>
                <a:spcPts val="0"/>
              </a:spcAft>
              <a:defRPr/>
            </a:pPr>
            <a:endParaRPr lang="en-US" smtClean="0">
              <a:ea typeface="ＭＳ Ｐゴシック" pitchFamily="-1" charset="-128"/>
            </a:endParaRPr>
          </a:p>
        </p:txBody>
      </p:sp>
      <p:sp>
        <p:nvSpPr>
          <p:cNvPr id="19459" name="Rectangle 3"/>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pic>
        <p:nvPicPr>
          <p:cNvPr id="19460" name="Picture 5" descr="prev345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49514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Systemic Circulation</a:t>
            </a:r>
          </a:p>
        </p:txBody>
      </p:sp>
      <p:sp>
        <p:nvSpPr>
          <p:cNvPr id="20483" name="Content Placeholder 2"/>
          <p:cNvSpPr>
            <a:spLocks noGrp="1"/>
          </p:cNvSpPr>
          <p:nvPr>
            <p:ph idx="1"/>
          </p:nvPr>
        </p:nvSpPr>
        <p:spPr/>
        <p:txBody>
          <a:bodyPr/>
          <a:lstStyle/>
          <a:p>
            <a:pPr eaLnBrk="1" hangingPunct="1"/>
            <a:r>
              <a:rPr lang="en-US" altLang="en-US" sz="3200" smtClean="0">
                <a:ea typeface="ＭＳ Ｐゴシック" panose="020B0600070205080204" pitchFamily="34" charset="-128"/>
              </a:rPr>
              <a:t>Systemic Circulation-The oxygenated blood leaves the heart via the aorta and flows throughout the body.  The deoxygenated blood returns to the right atrium of the heart via the inferior or superior vena cava.</a:t>
            </a:r>
          </a:p>
        </p:txBody>
      </p:sp>
      <p:sp>
        <p:nvSpPr>
          <p:cNvPr id="20484"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C08C985-664E-45BD-A915-9A6CF2E2B65E}" type="slidenum">
              <a:rPr lang="en-US" altLang="en-US" sz="1600">
                <a:solidFill>
                  <a:srgbClr val="7B9899"/>
                </a:solidFill>
              </a:rPr>
              <a:pPr/>
              <a:t>16</a:t>
            </a:fld>
            <a:endParaRPr lang="en-US" altLang="en-US" sz="1600">
              <a:solidFill>
                <a:srgbClr val="7B98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Blood Circulation</a:t>
            </a:r>
          </a:p>
        </p:txBody>
      </p:sp>
      <p:pic>
        <p:nvPicPr>
          <p:cNvPr id="21507" name="Picture 12"/>
          <p:cNvPicPr>
            <a:picLocks noChangeAspect="1" noChangeArrowheads="1"/>
          </p:cNvPicPr>
          <p:nvPr/>
        </p:nvPicPr>
        <p:blipFill>
          <a:blip r:embed="rId2">
            <a:extLst>
              <a:ext uri="{28A0092B-C50C-407E-A947-70E740481C1C}">
                <a14:useLocalDpi xmlns:a14="http://schemas.microsoft.com/office/drawing/2010/main" val="0"/>
              </a:ext>
            </a:extLst>
          </a:blip>
          <a:srcRect l="20856" t="8138" r="16663" b="7088"/>
          <a:stretch>
            <a:fillRect/>
          </a:stretch>
        </p:blipFill>
        <p:spPr bwMode="auto">
          <a:xfrm>
            <a:off x="3352800" y="1524000"/>
            <a:ext cx="27352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3"/>
          <p:cNvSpPr txBox="1">
            <a:spLocks noChangeArrowheads="1"/>
          </p:cNvSpPr>
          <p:nvPr/>
        </p:nvSpPr>
        <p:spPr bwMode="auto">
          <a:xfrm>
            <a:off x="7772400" y="6324600"/>
            <a:ext cx="1119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11.3</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Associated Great Vessels</a:t>
            </a:r>
          </a:p>
        </p:txBody>
      </p:sp>
      <p:sp>
        <p:nvSpPr>
          <p:cNvPr id="22531" name="Rectangle 11"/>
          <p:cNvSpPr>
            <a:spLocks noGrp="1" noChangeArrowheads="1"/>
          </p:cNvSpPr>
          <p:nvPr>
            <p:ph idx="1"/>
          </p:nvPr>
        </p:nvSpPr>
        <p:spPr/>
        <p:txBody>
          <a:bodyPr/>
          <a:lstStyle/>
          <a:p>
            <a:pPr eaLnBrk="1" hangingPunct="1">
              <a:lnSpc>
                <a:spcPct val="90000"/>
              </a:lnSpc>
            </a:pPr>
            <a:r>
              <a:rPr lang="en-US" altLang="en-US" sz="3200" smtClean="0">
                <a:ea typeface="ＭＳ Ｐゴシック" panose="020B0600070205080204" pitchFamily="34" charset="-128"/>
              </a:rPr>
              <a:t>Aorta</a:t>
            </a:r>
          </a:p>
          <a:p>
            <a:pPr lvl="1" eaLnBrk="1" hangingPunct="1">
              <a:lnSpc>
                <a:spcPct val="90000"/>
              </a:lnSpc>
            </a:pPr>
            <a:r>
              <a:rPr lang="en-US" altLang="en-US" sz="3200" smtClean="0">
                <a:ea typeface="ＭＳ Ｐゴシック" panose="020B0600070205080204" pitchFamily="34" charset="-128"/>
              </a:rPr>
              <a:t>Leaves left ventricle out to the body</a:t>
            </a:r>
          </a:p>
          <a:p>
            <a:pPr eaLnBrk="1" hangingPunct="1">
              <a:lnSpc>
                <a:spcPct val="90000"/>
              </a:lnSpc>
            </a:pPr>
            <a:r>
              <a:rPr lang="en-US" altLang="en-US" sz="3200" smtClean="0">
                <a:ea typeface="ＭＳ Ｐゴシック" panose="020B0600070205080204" pitchFamily="34" charset="-128"/>
              </a:rPr>
              <a:t>Pulmonary arteries</a:t>
            </a:r>
          </a:p>
          <a:p>
            <a:pPr lvl="1" eaLnBrk="1" hangingPunct="1">
              <a:lnSpc>
                <a:spcPct val="90000"/>
              </a:lnSpc>
            </a:pPr>
            <a:r>
              <a:rPr lang="en-US" altLang="en-US" sz="3200" smtClean="0">
                <a:ea typeface="ＭＳ Ｐゴシック" panose="020B0600070205080204" pitchFamily="34" charset="-128"/>
              </a:rPr>
              <a:t>Leave right ventricle out to the lungs</a:t>
            </a:r>
          </a:p>
          <a:p>
            <a:pPr eaLnBrk="1" hangingPunct="1">
              <a:lnSpc>
                <a:spcPct val="90000"/>
              </a:lnSpc>
            </a:pPr>
            <a:r>
              <a:rPr lang="en-US" altLang="en-US" sz="3200" smtClean="0">
                <a:ea typeface="ＭＳ Ｐゴシック" panose="020B0600070205080204" pitchFamily="34" charset="-128"/>
              </a:rPr>
              <a:t>Vena cava (Superior or Inferior)</a:t>
            </a:r>
          </a:p>
          <a:p>
            <a:pPr lvl="1" eaLnBrk="1" hangingPunct="1">
              <a:lnSpc>
                <a:spcPct val="90000"/>
              </a:lnSpc>
            </a:pPr>
            <a:r>
              <a:rPr lang="en-US" altLang="en-US" sz="3200" smtClean="0">
                <a:ea typeface="ＭＳ Ｐゴシック" panose="020B0600070205080204" pitchFamily="34" charset="-128"/>
              </a:rPr>
              <a:t>Enters right atrium from the body</a:t>
            </a:r>
          </a:p>
          <a:p>
            <a:pPr eaLnBrk="1" hangingPunct="1">
              <a:lnSpc>
                <a:spcPct val="90000"/>
              </a:lnSpc>
            </a:pPr>
            <a:r>
              <a:rPr lang="en-US" altLang="en-US" sz="3200" smtClean="0">
                <a:ea typeface="ＭＳ Ｐゴシック" panose="020B0600070205080204" pitchFamily="34" charset="-128"/>
              </a:rPr>
              <a:t>Pulmonary veins (four)</a:t>
            </a:r>
          </a:p>
          <a:p>
            <a:pPr lvl="1" eaLnBrk="1" hangingPunct="1">
              <a:lnSpc>
                <a:spcPct val="90000"/>
              </a:lnSpc>
            </a:pPr>
            <a:r>
              <a:rPr lang="en-US" altLang="en-US" sz="3200" smtClean="0">
                <a:ea typeface="ＭＳ Ｐゴシック" panose="020B0600070205080204" pitchFamily="34" charset="-128"/>
              </a:rPr>
              <a:t>Enter left atrium from the lungs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General Rule-With Exceptions</a:t>
            </a:r>
          </a:p>
        </p:txBody>
      </p:sp>
      <p:sp>
        <p:nvSpPr>
          <p:cNvPr id="3"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Arteries carry oxygenated blood out of the heart to the body</a:t>
            </a:r>
          </a:p>
          <a:p>
            <a:pPr lvl="1" eaLnBrk="1" hangingPunct="1"/>
            <a:r>
              <a:rPr lang="en-US" altLang="en-US" smtClean="0">
                <a:ea typeface="ＭＳ Ｐゴシック" panose="020B0600070205080204" pitchFamily="34" charset="-128"/>
              </a:rPr>
              <a:t>EXCEPTION-Pulmonary artery carries deoxygenated blood out of the heart to the lungs.</a:t>
            </a:r>
          </a:p>
          <a:p>
            <a:pPr lvl="1"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Veins carry deoxygenated blood back to the heart from the body.</a:t>
            </a:r>
          </a:p>
          <a:p>
            <a:pPr lvl="1" eaLnBrk="1" hangingPunct="1"/>
            <a:r>
              <a:rPr lang="en-US" altLang="en-US" smtClean="0">
                <a:ea typeface="ＭＳ Ｐゴシック" panose="020B0600070205080204" pitchFamily="34" charset="-128"/>
              </a:rPr>
              <a:t>EXEPTION-Pulmonary vein carries oxygenated blood to the heart from the lungs.</a:t>
            </a:r>
          </a:p>
        </p:txBody>
      </p:sp>
      <p:sp>
        <p:nvSpPr>
          <p:cNvPr id="23556"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A332E355-A5B8-414B-851A-3498936222D5}" type="slidenum">
              <a:rPr lang="en-US" altLang="en-US" sz="1600">
                <a:solidFill>
                  <a:srgbClr val="7B9899"/>
                </a:solidFill>
              </a:rPr>
              <a:pPr/>
              <a:t>19</a:t>
            </a:fld>
            <a:endParaRPr lang="en-US" altLang="en-US" sz="1600">
              <a:solidFill>
                <a:srgbClr val="7B98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3"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Cardiovascular System</a:t>
            </a:r>
          </a:p>
        </p:txBody>
      </p:sp>
      <p:sp>
        <p:nvSpPr>
          <p:cNvPr id="6147" name="Rectangle 14"/>
          <p:cNvSpPr>
            <a:spLocks noGrp="1" noChangeArrowheads="1"/>
          </p:cNvSpPr>
          <p:nvPr>
            <p:ph idx="1"/>
          </p:nvPr>
        </p:nvSpPr>
        <p:spPr/>
        <p:txBody>
          <a:bodyPr/>
          <a:lstStyle/>
          <a:p>
            <a:pPr eaLnBrk="1" hangingPunct="1"/>
            <a:r>
              <a:rPr lang="en-US" altLang="en-US" sz="3000" smtClean="0">
                <a:ea typeface="ＭＳ Ｐゴシック" panose="020B0600070205080204" pitchFamily="34" charset="-128"/>
              </a:rPr>
              <a:t>A closed system of the heart and blood vessels</a:t>
            </a:r>
          </a:p>
          <a:p>
            <a:pPr lvl="1" eaLnBrk="1" hangingPunct="1"/>
            <a:r>
              <a:rPr lang="en-US" altLang="en-US" sz="3000" smtClean="0">
                <a:ea typeface="ＭＳ Ｐゴシック" panose="020B0600070205080204" pitchFamily="34" charset="-128"/>
              </a:rPr>
              <a:t>The heart pumps blood</a:t>
            </a:r>
          </a:p>
          <a:p>
            <a:pPr lvl="1" eaLnBrk="1" hangingPunct="1"/>
            <a:r>
              <a:rPr lang="en-US" altLang="en-US" sz="3000" smtClean="0">
                <a:ea typeface="ＭＳ Ｐゴシック" panose="020B0600070205080204" pitchFamily="34" charset="-128"/>
              </a:rPr>
              <a:t>Blood vessels allow blood to circulate to all parts of the body</a:t>
            </a:r>
          </a:p>
          <a:p>
            <a:pPr eaLnBrk="1" hangingPunct="1"/>
            <a:r>
              <a:rPr lang="en-US" altLang="en-US" sz="3000" smtClean="0">
                <a:ea typeface="ＭＳ Ｐゴシック" panose="020B0600070205080204" pitchFamily="34" charset="-128"/>
              </a:rPr>
              <a:t>The function of the cardiovascular system is to deliver oxygen and nutrients and to remove carbon dioxide and other waste products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381000" y="1600200"/>
            <a:ext cx="82454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90000"/>
              </a:lnSpc>
              <a:spcBef>
                <a:spcPct val="0"/>
              </a:spcBef>
              <a:spcAft>
                <a:spcPct val="50000"/>
              </a:spcAft>
              <a:buClr>
                <a:srgbClr val="FF6600"/>
              </a:buClr>
              <a:buFont typeface="Symbol" panose="05050102010706020507" pitchFamily="18" charset="2"/>
              <a:buChar char="·"/>
            </a:pPr>
            <a:endParaRPr lang="en-US" altLang="en-US" sz="3000">
              <a:latin typeface="Arial" panose="020B0604020202020204" pitchFamily="34" charset="0"/>
            </a:endParaRPr>
          </a:p>
        </p:txBody>
      </p:sp>
      <p:sp>
        <p:nvSpPr>
          <p:cNvPr id="35843"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Coronary Circulation</a:t>
            </a:r>
          </a:p>
        </p:txBody>
      </p:sp>
      <p:sp>
        <p:nvSpPr>
          <p:cNvPr id="24580" name="Rectangle 11"/>
          <p:cNvSpPr>
            <a:spLocks noGrp="1" noChangeArrowheads="1"/>
          </p:cNvSpPr>
          <p:nvPr>
            <p:ph idx="1"/>
          </p:nvPr>
        </p:nvSpPr>
        <p:spPr>
          <a:xfrm>
            <a:off x="533400" y="1752600"/>
            <a:ext cx="7997825" cy="5564188"/>
          </a:xfrm>
        </p:spPr>
        <p:txBody>
          <a:bodyPr/>
          <a:lstStyle/>
          <a:p>
            <a:pPr eaLnBrk="1" hangingPunct="1"/>
            <a:r>
              <a:rPr lang="en-US" altLang="en-US" sz="3200" smtClean="0">
                <a:ea typeface="ＭＳ Ｐゴシック" panose="020B0600070205080204" pitchFamily="34" charset="-128"/>
              </a:rPr>
              <a:t>Blood in the heart chambers does not nourish the myocardium</a:t>
            </a:r>
          </a:p>
          <a:p>
            <a:pPr eaLnBrk="1" hangingPunct="1"/>
            <a:r>
              <a:rPr lang="en-US" altLang="en-US" sz="3200" smtClean="0">
                <a:ea typeface="ＭＳ Ｐゴシック" panose="020B0600070205080204" pitchFamily="34" charset="-128"/>
              </a:rPr>
              <a:t>The heart has its own nourishing circulatory system</a:t>
            </a:r>
          </a:p>
          <a:p>
            <a:pPr lvl="1" eaLnBrk="1" hangingPunct="1"/>
            <a:r>
              <a:rPr lang="en-US" altLang="en-US" sz="3200" smtClean="0">
                <a:ea typeface="ＭＳ Ｐゴシック" panose="020B0600070205080204" pitchFamily="34" charset="-128"/>
              </a:rPr>
              <a:t>4 major coronary arteries (clogging causes heart attack)</a:t>
            </a:r>
          </a:p>
          <a:p>
            <a:pPr lvl="1" eaLnBrk="1" hangingPunct="1"/>
            <a:r>
              <a:rPr lang="en-US" altLang="en-US" sz="3200" smtClean="0">
                <a:ea typeface="ＭＳ Ｐゴシック" panose="020B0600070205080204" pitchFamily="34" charset="-128"/>
              </a:rPr>
              <a:t>Cardiac veins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4 Major Coronary Arteries</a:t>
            </a:r>
          </a:p>
        </p:txBody>
      </p:sp>
      <p:sp>
        <p:nvSpPr>
          <p:cNvPr id="25603"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sp>
        <p:nvSpPr>
          <p:cNvPr id="25604"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9BF147B-7E3B-4DA6-B145-E443A5C7BBEC}" type="slidenum">
              <a:rPr lang="en-US" altLang="en-US" sz="1600">
                <a:solidFill>
                  <a:srgbClr val="7B9899"/>
                </a:solidFill>
              </a:rPr>
              <a:pPr/>
              <a:t>21</a:t>
            </a:fld>
            <a:endParaRPr lang="en-US" altLang="en-US" sz="1600">
              <a:solidFill>
                <a:srgbClr val="7B9899"/>
              </a:solidFill>
            </a:endParaRP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63688"/>
            <a:ext cx="5791200"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26627"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sp>
        <p:nvSpPr>
          <p:cNvPr id="26628"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62829887-A743-45C4-B32B-71C64E392DC1}" type="slidenum">
              <a:rPr lang="en-US" altLang="en-US" sz="1600">
                <a:solidFill>
                  <a:srgbClr val="7B9899"/>
                </a:solidFill>
              </a:rPr>
              <a:pPr/>
              <a:t>22</a:t>
            </a:fld>
            <a:endParaRPr lang="en-US" altLang="en-US" sz="1600">
              <a:solidFill>
                <a:srgbClr val="7B9899"/>
              </a:solidFill>
            </a:endParaRPr>
          </a:p>
        </p:txBody>
      </p:sp>
      <p:pic>
        <p:nvPicPr>
          <p:cNvPr id="2662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6962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What is a Heart Attack?</a:t>
            </a:r>
          </a:p>
        </p:txBody>
      </p:sp>
      <p:sp>
        <p:nvSpPr>
          <p:cNvPr id="27651" name="Content Placeholder 2"/>
          <p:cNvSpPr>
            <a:spLocks noGrp="1"/>
          </p:cNvSpPr>
          <p:nvPr>
            <p:ph idx="1"/>
          </p:nvPr>
        </p:nvSpPr>
        <p:spPr/>
        <p:txBody>
          <a:bodyPr/>
          <a:lstStyle/>
          <a:p>
            <a:pPr eaLnBrk="1" hangingPunct="1"/>
            <a:r>
              <a:rPr lang="en-US" altLang="en-US" sz="4000" smtClean="0">
                <a:ea typeface="ＭＳ Ｐゴシック" panose="020B0600070205080204" pitchFamily="34" charset="-128"/>
              </a:rPr>
              <a:t>A heart attack occurs when blood flow to a part of your heart is blocked for a long enough time that part of the heart muscle is damaged or dies. The medical term for this is myocardial infarction.</a:t>
            </a:r>
          </a:p>
        </p:txBody>
      </p:sp>
      <p:sp>
        <p:nvSpPr>
          <p:cNvPr id="27652"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2A180A04-910C-4ABF-AA89-3B82FE24372F}" type="slidenum">
              <a:rPr lang="en-US" altLang="en-US" sz="1600">
                <a:solidFill>
                  <a:srgbClr val="7B9899"/>
                </a:solidFill>
              </a:rPr>
              <a:pPr/>
              <a:t>23</a:t>
            </a:fld>
            <a:endParaRPr lang="en-US" altLang="en-US" sz="1600">
              <a:solidFill>
                <a:srgbClr val="7B98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Blockage</a:t>
            </a:r>
          </a:p>
        </p:txBody>
      </p:sp>
      <p:sp>
        <p:nvSpPr>
          <p:cNvPr id="28675"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sp>
        <p:nvSpPr>
          <p:cNvPr id="28676"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01660540-6370-4F7A-A062-F832F755D9DC}" type="slidenum">
              <a:rPr lang="en-US" altLang="en-US" sz="1600">
                <a:solidFill>
                  <a:srgbClr val="7B9899"/>
                </a:solidFill>
              </a:rPr>
              <a:pPr/>
              <a:t>24</a:t>
            </a:fld>
            <a:endParaRPr lang="en-US" altLang="en-US" sz="1600">
              <a:solidFill>
                <a:srgbClr val="7B9899"/>
              </a:solidFill>
            </a:endParaRPr>
          </a:p>
        </p:txBody>
      </p:sp>
      <p:pic>
        <p:nvPicPr>
          <p:cNvPr id="2867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2484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Avoiding Surgery</a:t>
            </a:r>
          </a:p>
        </p:txBody>
      </p:sp>
      <p:sp>
        <p:nvSpPr>
          <p:cNvPr id="29699" name="Content Placeholder 2"/>
          <p:cNvSpPr>
            <a:spLocks noGrp="1"/>
          </p:cNvSpPr>
          <p:nvPr>
            <p:ph idx="1"/>
          </p:nvPr>
        </p:nvSpPr>
        <p:spPr/>
        <p:txBody>
          <a:bodyPr/>
          <a:lstStyle/>
          <a:p>
            <a:pPr eaLnBrk="1" hangingPunct="1"/>
            <a:r>
              <a:rPr lang="en-US" altLang="en-US" sz="4400" smtClean="0">
                <a:ea typeface="ＭＳ Ｐゴシック" panose="020B0600070205080204" pitchFamily="34" charset="-128"/>
              </a:rPr>
              <a:t>Patients may experience the effects of a heart attack at any time of day.  Some people are lucky enough to get treatment and not need surgery.  A stent may be used to open up the clogged artery.</a:t>
            </a:r>
          </a:p>
        </p:txBody>
      </p:sp>
      <p:sp>
        <p:nvSpPr>
          <p:cNvPr id="29700"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CC8CD106-1063-42D4-8EA2-4EED5E5618AE}" type="slidenum">
              <a:rPr lang="en-US" altLang="en-US" sz="1600">
                <a:solidFill>
                  <a:srgbClr val="7B9899"/>
                </a:solidFill>
              </a:rPr>
              <a:pPr/>
              <a:t>25</a:t>
            </a:fld>
            <a:endParaRPr lang="en-US" altLang="en-US" sz="1600">
              <a:solidFill>
                <a:srgbClr val="7B989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Inserting a Stent</a:t>
            </a:r>
          </a:p>
        </p:txBody>
      </p:sp>
      <p:sp>
        <p:nvSpPr>
          <p:cNvPr id="30723"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sp>
        <p:nvSpPr>
          <p:cNvPr id="30724"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7D68EE6D-7C6F-429A-BFDF-85ACC7483B7E}" type="slidenum">
              <a:rPr lang="en-US" altLang="en-US" sz="1600">
                <a:solidFill>
                  <a:srgbClr val="7B9899"/>
                </a:solidFill>
              </a:rPr>
              <a:pPr/>
              <a:t>26</a:t>
            </a:fld>
            <a:endParaRPr lang="en-US" altLang="en-US" sz="1600">
              <a:solidFill>
                <a:srgbClr val="7B9899"/>
              </a:solidFill>
            </a:endParaRPr>
          </a:p>
        </p:txBody>
      </p:sp>
      <p:pic>
        <p:nvPicPr>
          <p:cNvPr id="307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9800"/>
            <a:ext cx="4216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0243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1747"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sp>
        <p:nvSpPr>
          <p:cNvPr id="31748"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C93AD33D-24A1-4794-BD3C-D623F39B59AD}" type="slidenum">
              <a:rPr lang="en-US" altLang="en-US" sz="1600">
                <a:solidFill>
                  <a:srgbClr val="7B9899"/>
                </a:solidFill>
              </a:rPr>
              <a:pPr/>
              <a:t>27</a:t>
            </a:fld>
            <a:endParaRPr lang="en-US" altLang="en-US" sz="1600">
              <a:solidFill>
                <a:srgbClr val="7B9899"/>
              </a:solidFill>
            </a:endParaRPr>
          </a:p>
        </p:txBody>
      </p:sp>
      <p:pic>
        <p:nvPicPr>
          <p:cNvPr id="317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32618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Conduction System</a:t>
            </a:r>
          </a:p>
        </p:txBody>
      </p:sp>
      <p:sp>
        <p:nvSpPr>
          <p:cNvPr id="32771" name="Rectangle 11"/>
          <p:cNvSpPr>
            <a:spLocks noGrp="1" noChangeArrowheads="1"/>
          </p:cNvSpPr>
          <p:nvPr>
            <p:ph idx="1"/>
          </p:nvPr>
        </p:nvSpPr>
        <p:spPr/>
        <p:txBody>
          <a:bodyPr/>
          <a:lstStyle/>
          <a:p>
            <a:pPr eaLnBrk="1" hangingPunct="1"/>
            <a:r>
              <a:rPr lang="en-US" altLang="en-US" sz="3200" smtClean="0">
                <a:ea typeface="ＭＳ Ｐゴシック" panose="020B0600070205080204" pitchFamily="34" charset="-128"/>
              </a:rPr>
              <a:t>Intrinsic conduction system </a:t>
            </a:r>
            <a:br>
              <a:rPr lang="en-US" altLang="en-US" sz="3200" smtClean="0">
                <a:ea typeface="ＭＳ Ｐゴシック" panose="020B0600070205080204" pitchFamily="34" charset="-128"/>
              </a:rPr>
            </a:br>
            <a:r>
              <a:rPr lang="en-US" altLang="en-US" sz="3200" smtClean="0">
                <a:ea typeface="ＭＳ Ｐゴシック" panose="020B0600070205080204" pitchFamily="34" charset="-128"/>
              </a:rPr>
              <a:t>(nodal system)</a:t>
            </a:r>
          </a:p>
          <a:p>
            <a:pPr lvl="1" eaLnBrk="1" hangingPunct="1"/>
            <a:r>
              <a:rPr lang="en-US" altLang="en-US" sz="3200" smtClean="0">
                <a:ea typeface="ＭＳ Ｐゴシック" panose="020B0600070205080204" pitchFamily="34" charset="-128"/>
              </a:rPr>
              <a:t>Heart muscle cells contract, without nerve impulses, in a regular, continuous way</a:t>
            </a:r>
          </a:p>
          <a:p>
            <a:pPr lvl="1" eaLnBrk="1" hangingPunct="1"/>
            <a:r>
              <a:rPr lang="en-US" altLang="en-US" sz="3200" smtClean="0">
                <a:ea typeface="ＭＳ Ｐゴシック" panose="020B0600070205080204" pitchFamily="34" charset="-128"/>
              </a:rPr>
              <a:t>Can be restarted with electrical current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3795"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sp>
        <p:nvSpPr>
          <p:cNvPr id="33796"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47AB379F-DC39-4B5A-8E64-E43037ECD040}" type="slidenum">
              <a:rPr lang="en-US" altLang="en-US" sz="1600">
                <a:solidFill>
                  <a:srgbClr val="7B9899"/>
                </a:solidFill>
              </a:rPr>
              <a:pPr/>
              <a:t>29</a:t>
            </a:fld>
            <a:endParaRPr lang="en-US" altLang="en-US" sz="1600">
              <a:solidFill>
                <a:srgbClr val="7B9899"/>
              </a:solidFill>
            </a:endParaRPr>
          </a:p>
        </p:txBody>
      </p:sp>
      <p:pic>
        <p:nvPicPr>
          <p:cNvPr id="337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33400"/>
            <a:ext cx="39449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a:t>
            </a:r>
          </a:p>
        </p:txBody>
      </p:sp>
      <p:sp>
        <p:nvSpPr>
          <p:cNvPr id="3" name="Content Placeholder 2"/>
          <p:cNvSpPr>
            <a:spLocks noGrp="1"/>
          </p:cNvSpPr>
          <p:nvPr>
            <p:ph idx="1"/>
          </p:nvPr>
        </p:nvSpPr>
        <p:spPr/>
        <p:txBody>
          <a:bodyPr/>
          <a:lstStyle/>
          <a:p>
            <a:pPr eaLnBrk="1" hangingPunct="1"/>
            <a:r>
              <a:rPr lang="en-US" altLang="en-US" sz="3100" smtClean="0">
                <a:ea typeface="ＭＳ Ｐゴシック" panose="020B0600070205080204" pitchFamily="34" charset="-128"/>
              </a:rPr>
              <a:t>The heart is approximately the size of your fist, it’s hollow and cone shaped.  Surprisingly, it’s weight is less than a pound.</a:t>
            </a:r>
          </a:p>
          <a:p>
            <a:pPr eaLnBrk="1" hangingPunct="1"/>
            <a:r>
              <a:rPr lang="en-US" altLang="en-US" sz="3100" smtClean="0">
                <a:ea typeface="ＭＳ Ｐゴシック" panose="020B0600070205080204" pitchFamily="34" charset="-128"/>
              </a:rPr>
              <a:t>Located in the mediastinum, the middle cavity of the thorax and flanked by two lungs.</a:t>
            </a:r>
          </a:p>
          <a:p>
            <a:pPr eaLnBrk="1" hangingPunct="1"/>
            <a:r>
              <a:rPr lang="en-US" altLang="en-US" sz="3100" smtClean="0">
                <a:ea typeface="ＭＳ Ｐゴシック" panose="020B0600070205080204" pitchFamily="34" charset="-128"/>
              </a:rPr>
              <a:t>The apex points towards the left hip and rests on the diaphragm.  (The muscle that moves to change the volume of your lungs)</a:t>
            </a:r>
          </a:p>
        </p:txBody>
      </p:sp>
      <p:sp>
        <p:nvSpPr>
          <p:cNvPr id="7172"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54D68C5E-B8F7-494F-B84F-D90FC2A366A2}" type="slidenum">
              <a:rPr lang="en-US" altLang="en-US" sz="1600">
                <a:solidFill>
                  <a:srgbClr val="7B9899"/>
                </a:solidFill>
              </a:rPr>
              <a:pPr/>
              <a:t>3</a:t>
            </a:fld>
            <a:endParaRPr lang="en-US" altLang="en-US" sz="1600">
              <a:solidFill>
                <a:srgbClr val="7B98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Conduction System</a:t>
            </a:r>
          </a:p>
        </p:txBody>
      </p:sp>
      <p:sp>
        <p:nvSpPr>
          <p:cNvPr id="34819" name="Rectangle 11"/>
          <p:cNvSpPr>
            <a:spLocks noGrp="1" noChangeArrowheads="1"/>
          </p:cNvSpPr>
          <p:nvPr>
            <p:ph idx="1"/>
          </p:nvPr>
        </p:nvSpPr>
        <p:spPr/>
        <p:txBody>
          <a:bodyPr/>
          <a:lstStyle/>
          <a:p>
            <a:pPr eaLnBrk="1" hangingPunct="1"/>
            <a:r>
              <a:rPr lang="en-US" altLang="en-US" sz="3400" smtClean="0">
                <a:ea typeface="ＭＳ Ｐゴシック" panose="020B0600070205080204" pitchFamily="34" charset="-128"/>
              </a:rPr>
              <a:t>Special tissue sets the pace</a:t>
            </a:r>
          </a:p>
          <a:p>
            <a:pPr lvl="2" eaLnBrk="1" hangingPunct="1"/>
            <a:r>
              <a:rPr lang="en-US" altLang="en-US" sz="3400" smtClean="0">
                <a:ea typeface="ＭＳ Ｐゴシック" panose="020B0600070205080204" pitchFamily="34" charset="-128"/>
              </a:rPr>
              <a:t>Sinoatrial Node-Located in the right atrium and initiate the contraction</a:t>
            </a:r>
          </a:p>
          <a:p>
            <a:pPr lvl="3" eaLnBrk="1" hangingPunct="1"/>
            <a:r>
              <a:rPr lang="en-US" altLang="en-US" sz="3400" smtClean="0">
                <a:ea typeface="ＭＳ Ｐゴシック" panose="020B0600070205080204" pitchFamily="34" charset="-128"/>
              </a:rPr>
              <a:t>Pacemaker</a:t>
            </a:r>
          </a:p>
          <a:p>
            <a:pPr lvl="2" eaLnBrk="1" hangingPunct="1"/>
            <a:r>
              <a:rPr lang="en-US" altLang="en-US" sz="3400" smtClean="0">
                <a:ea typeface="ＭＳ Ｐゴシック" panose="020B0600070205080204" pitchFamily="34" charset="-128"/>
              </a:rPr>
              <a:t>Atrioventricular Node-Located between the atria and the ventricles</a:t>
            </a:r>
          </a:p>
          <a:p>
            <a:pPr lvl="2" eaLnBrk="1" hangingPunct="1"/>
            <a:r>
              <a:rPr lang="en-US" altLang="en-US" sz="3400" smtClean="0">
                <a:ea typeface="ＭＳ Ｐゴシック" panose="020B0600070205080204" pitchFamily="34" charset="-128"/>
              </a:rPr>
              <a:t>Purkinje Fibers-Spread within the muscles of the ventricle walls.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381000" y="2305050"/>
            <a:ext cx="2819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90000"/>
              </a:lnSpc>
              <a:spcBef>
                <a:spcPct val="0"/>
              </a:spcBef>
              <a:spcAft>
                <a:spcPct val="50000"/>
              </a:spcAft>
              <a:buClr>
                <a:srgbClr val="FF6600"/>
              </a:buClr>
              <a:buFont typeface="Symbol" panose="05050102010706020507" pitchFamily="18" charset="2"/>
              <a:buChar char="·"/>
            </a:pPr>
            <a:endParaRPr lang="en-US" altLang="en-US" sz="3000">
              <a:latin typeface="Arial" panose="020B0604020202020204" pitchFamily="34" charset="0"/>
            </a:endParaRPr>
          </a:p>
        </p:txBody>
      </p:sp>
      <p:sp>
        <p:nvSpPr>
          <p:cNvPr id="47107"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Heart Contractions</a:t>
            </a:r>
          </a:p>
        </p:txBody>
      </p:sp>
      <p:pic>
        <p:nvPicPr>
          <p:cNvPr id="35844" name="Picture 12"/>
          <p:cNvPicPr>
            <a:picLocks noChangeAspect="1" noChangeArrowheads="1"/>
          </p:cNvPicPr>
          <p:nvPr/>
        </p:nvPicPr>
        <p:blipFill>
          <a:blip r:embed="rId2">
            <a:extLst>
              <a:ext uri="{28A0092B-C50C-407E-A947-70E740481C1C}">
                <a14:useLocalDpi xmlns:a14="http://schemas.microsoft.com/office/drawing/2010/main" val="0"/>
              </a:ext>
            </a:extLst>
          </a:blip>
          <a:srcRect l="13525" t="20856" r="14577" b="11108"/>
          <a:stretch>
            <a:fillRect/>
          </a:stretch>
        </p:blipFill>
        <p:spPr bwMode="auto">
          <a:xfrm>
            <a:off x="1524000" y="1600200"/>
            <a:ext cx="62865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13"/>
          <p:cNvSpPr txBox="1">
            <a:spLocks noChangeArrowheads="1"/>
          </p:cNvSpPr>
          <p:nvPr/>
        </p:nvSpPr>
        <p:spPr bwMode="auto">
          <a:xfrm>
            <a:off x="7772400" y="6324600"/>
            <a:ext cx="1119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11.5</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381000" y="1417638"/>
            <a:ext cx="8245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80000"/>
              </a:lnSpc>
              <a:spcBef>
                <a:spcPct val="0"/>
              </a:spcBef>
              <a:spcAft>
                <a:spcPct val="50000"/>
              </a:spcAft>
              <a:buClr>
                <a:srgbClr val="FF6600"/>
              </a:buClr>
              <a:buFont typeface="Symbol" panose="05050102010706020507" pitchFamily="18" charset="2"/>
              <a:buNone/>
            </a:pPr>
            <a:endParaRPr lang="en-US" altLang="en-US" sz="3000">
              <a:latin typeface="Arial" panose="020B0604020202020204" pitchFamily="34" charset="0"/>
            </a:endParaRPr>
          </a:p>
        </p:txBody>
      </p:sp>
      <p:sp>
        <p:nvSpPr>
          <p:cNvPr id="48131" name="Rectangle 10" descr="Hard_Drive:ehap_work:title-bar.gif"/>
          <p:cNvSpPr>
            <a:spLocks noGrp="1" noChangeArrowheads="1"/>
          </p:cNvSpPr>
          <p:nvPr>
            <p:ph type="title"/>
          </p:nvPr>
        </p:nvSpPr>
        <p:spPr>
          <a:xfrm>
            <a:off x="0" y="590550"/>
            <a:ext cx="9144000" cy="600075"/>
          </a:xfrm>
        </p:spPr>
        <p:txBody>
          <a:bodyPr>
            <a:spAutoFit/>
          </a:bodyPr>
          <a:lstStyle/>
          <a:p>
            <a:pPr eaLnBrk="1" fontAlgn="auto" hangingPunct="1">
              <a:spcAft>
                <a:spcPts val="0"/>
              </a:spcAft>
              <a:defRPr/>
            </a:pPr>
            <a:r>
              <a:rPr lang="en-US" smtClean="0">
                <a:solidFill>
                  <a:srgbClr val="7B9899"/>
                </a:solidFill>
                <a:ea typeface="ＭＳ Ｐゴシック" pitchFamily="-1" charset="-128"/>
              </a:rPr>
              <a:t>Filling of Heart Chambers – The Cardiac Cycle</a:t>
            </a:r>
          </a:p>
        </p:txBody>
      </p:sp>
      <p:pic>
        <p:nvPicPr>
          <p:cNvPr id="36868" name="Picture 12"/>
          <p:cNvPicPr>
            <a:picLocks noChangeAspect="1" noChangeArrowheads="1"/>
          </p:cNvPicPr>
          <p:nvPr/>
        </p:nvPicPr>
        <p:blipFill>
          <a:blip r:embed="rId2">
            <a:extLst>
              <a:ext uri="{28A0092B-C50C-407E-A947-70E740481C1C}">
                <a14:useLocalDpi xmlns:a14="http://schemas.microsoft.com/office/drawing/2010/main" val="0"/>
              </a:ext>
            </a:extLst>
          </a:blip>
          <a:srcRect l="3868" t="31964" r="3845" b="24992"/>
          <a:stretch>
            <a:fillRect/>
          </a:stretch>
        </p:blipFill>
        <p:spPr bwMode="auto">
          <a:xfrm>
            <a:off x="838200" y="2133600"/>
            <a:ext cx="75438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13"/>
          <p:cNvSpPr txBox="1">
            <a:spLocks noChangeArrowheads="1"/>
          </p:cNvSpPr>
          <p:nvPr/>
        </p:nvSpPr>
        <p:spPr bwMode="auto">
          <a:xfrm>
            <a:off x="7772400" y="6324600"/>
            <a:ext cx="1119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11.6</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Cardiac Cycle</a:t>
            </a:r>
          </a:p>
        </p:txBody>
      </p:sp>
      <p:sp>
        <p:nvSpPr>
          <p:cNvPr id="3" name="Content Placeholder 2"/>
          <p:cNvSpPr>
            <a:spLocks noGrp="1"/>
          </p:cNvSpPr>
          <p:nvPr>
            <p:ph idx="1"/>
          </p:nvPr>
        </p:nvSpPr>
        <p:spPr/>
        <p:txBody>
          <a:bodyPr/>
          <a:lstStyle/>
          <a:p>
            <a:pPr eaLnBrk="1" hangingPunct="1"/>
            <a:r>
              <a:rPr lang="en-US" altLang="en-US" sz="3200" smtClean="0">
                <a:ea typeface="ＭＳ Ｐゴシック" panose="020B0600070205080204" pitchFamily="34" charset="-128"/>
              </a:rPr>
              <a:t>The events in one complete cycle of heartbeats.  </a:t>
            </a:r>
          </a:p>
          <a:p>
            <a:pPr eaLnBrk="1" hangingPunct="1"/>
            <a:r>
              <a:rPr lang="en-US" altLang="en-US" sz="3200" smtClean="0">
                <a:ea typeface="ＭＳ Ｐゴシック" panose="020B0600070205080204" pitchFamily="34" charset="-128"/>
              </a:rPr>
              <a:t>The average heart beats about 75 beats per minute.</a:t>
            </a:r>
          </a:p>
          <a:p>
            <a:pPr eaLnBrk="1" hangingPunct="1"/>
            <a:r>
              <a:rPr lang="en-US" altLang="en-US" sz="3200" smtClean="0">
                <a:ea typeface="ＭＳ Ｐゴシック" panose="020B0600070205080204" pitchFamily="34" charset="-128"/>
              </a:rPr>
              <a:t>Atria contract simultaneously</a:t>
            </a:r>
          </a:p>
          <a:p>
            <a:pPr eaLnBrk="1" hangingPunct="1"/>
            <a:r>
              <a:rPr lang="en-US" altLang="en-US" sz="3200" smtClean="0">
                <a:ea typeface="ＭＳ Ｐゴシック" panose="020B0600070205080204" pitchFamily="34" charset="-128"/>
              </a:rPr>
              <a:t>Atria relax, then ventricles contract</a:t>
            </a:r>
          </a:p>
          <a:p>
            <a:pPr eaLnBrk="1" hangingPunct="1"/>
            <a:r>
              <a:rPr lang="en-US" altLang="en-US" sz="3200" smtClean="0">
                <a:ea typeface="ＭＳ Ｐゴシック" panose="020B0600070205080204" pitchFamily="34" charset="-128"/>
              </a:rPr>
              <a:t>Systole = contraction</a:t>
            </a:r>
          </a:p>
          <a:p>
            <a:pPr eaLnBrk="1" hangingPunct="1"/>
            <a:r>
              <a:rPr lang="en-US" altLang="en-US" sz="3200" smtClean="0">
                <a:ea typeface="ＭＳ Ｐゴシック" panose="020B0600070205080204" pitchFamily="34" charset="-128"/>
              </a:rPr>
              <a:t>Diastole = relaxation</a:t>
            </a:r>
          </a:p>
          <a:p>
            <a:pPr eaLnBrk="1" hangingPunct="1"/>
            <a:endParaRPr lang="en-US" altLang="en-US" sz="3200" smtClean="0">
              <a:ea typeface="ＭＳ Ｐゴシック" panose="020B0600070205080204" pitchFamily="34" charset="-128"/>
            </a:endParaRPr>
          </a:p>
          <a:p>
            <a:pPr eaLnBrk="1" hangingPunct="1">
              <a:buFont typeface="Wingdings 2" panose="05020102010507070707" pitchFamily="18" charset="2"/>
              <a:buNone/>
            </a:pPr>
            <a:endParaRPr lang="en-US" altLang="en-US" sz="3200" smtClean="0">
              <a:ea typeface="ＭＳ Ｐゴシック" panose="020B0600070205080204" pitchFamily="34" charset="-128"/>
            </a:endParaRPr>
          </a:p>
        </p:txBody>
      </p:sp>
      <p:sp>
        <p:nvSpPr>
          <p:cNvPr id="37892"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0F124F69-E974-47AF-8AE6-15DE7BE83A66}" type="slidenum">
              <a:rPr lang="en-US" altLang="en-US" sz="1600">
                <a:solidFill>
                  <a:srgbClr val="7B9899"/>
                </a:solidFill>
              </a:rPr>
              <a:pPr/>
              <a:t>33</a:t>
            </a:fld>
            <a:endParaRPr lang="en-US" altLang="en-US" sz="1600">
              <a:solidFill>
                <a:srgbClr val="7B98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7"/>
          <p:cNvSpPr txBox="1">
            <a:spLocks noChangeArrowheads="1"/>
          </p:cNvSpPr>
          <p:nvPr/>
        </p:nvSpPr>
        <p:spPr bwMode="auto">
          <a:xfrm>
            <a:off x="381000" y="1522413"/>
            <a:ext cx="82454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90000"/>
              </a:lnSpc>
              <a:spcBef>
                <a:spcPct val="0"/>
              </a:spcBef>
              <a:spcAft>
                <a:spcPct val="50000"/>
              </a:spcAft>
              <a:buClr>
                <a:srgbClr val="FF6600"/>
              </a:buClr>
              <a:buFont typeface="Symbol" panose="05050102010706020507" pitchFamily="18" charset="2"/>
              <a:buChar char="·"/>
            </a:pPr>
            <a:endParaRPr lang="en-US" altLang="en-US" sz="3000">
              <a:latin typeface="Arial" panose="020B0604020202020204" pitchFamily="34" charset="0"/>
            </a:endParaRPr>
          </a:p>
        </p:txBody>
      </p:sp>
      <p:sp>
        <p:nvSpPr>
          <p:cNvPr id="50179"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Cardiac Cycle</a:t>
            </a:r>
          </a:p>
        </p:txBody>
      </p:sp>
      <p:sp>
        <p:nvSpPr>
          <p:cNvPr id="50180" name="Rectangle 11"/>
          <p:cNvSpPr>
            <a:spLocks noGrp="1" noChangeArrowheads="1"/>
          </p:cNvSpPr>
          <p:nvPr>
            <p:ph idx="1"/>
          </p:nvPr>
        </p:nvSpPr>
        <p:spPr/>
        <p:txBody>
          <a:bodyPr rtlCol="0">
            <a:normAutofit lnSpcReduction="10000"/>
          </a:bodyPr>
          <a:lstStyle/>
          <a:p>
            <a:pPr eaLnBrk="1" fontAlgn="auto" hangingPunct="1">
              <a:spcAft>
                <a:spcPts val="0"/>
              </a:spcAft>
              <a:defRPr/>
            </a:pPr>
            <a:r>
              <a:rPr lang="en-US" sz="3500" smtClean="0">
                <a:ea typeface="ＭＳ Ｐゴシック" pitchFamily="-1" charset="-128"/>
              </a:rPr>
              <a:t>Cardiac cycle – events of one complete heart beat</a:t>
            </a:r>
          </a:p>
          <a:p>
            <a:pPr marL="640080" lvl="1" eaLnBrk="1" fontAlgn="auto" hangingPunct="1">
              <a:spcAft>
                <a:spcPts val="0"/>
              </a:spcAft>
              <a:defRPr/>
            </a:pPr>
            <a:r>
              <a:rPr lang="en-US" sz="3500" smtClean="0">
                <a:ea typeface="ＭＳ Ｐゴシック" pitchFamily="-1" charset="-128"/>
              </a:rPr>
              <a:t>Mid-to-late diastole – blood flows into ventricles</a:t>
            </a:r>
          </a:p>
          <a:p>
            <a:pPr marL="640080" lvl="1" eaLnBrk="1" fontAlgn="auto" hangingPunct="1">
              <a:spcAft>
                <a:spcPts val="0"/>
              </a:spcAft>
              <a:defRPr/>
            </a:pPr>
            <a:r>
              <a:rPr lang="en-US" sz="3500" smtClean="0">
                <a:ea typeface="ＭＳ Ｐゴシック" pitchFamily="-1" charset="-128"/>
              </a:rPr>
              <a:t>Ventricular systole – blood pressure builds before ventricle contracts, pushing out blood</a:t>
            </a:r>
          </a:p>
          <a:p>
            <a:pPr marL="640080" lvl="1" eaLnBrk="1" fontAlgn="auto" hangingPunct="1">
              <a:spcAft>
                <a:spcPts val="0"/>
              </a:spcAft>
              <a:defRPr/>
            </a:pPr>
            <a:r>
              <a:rPr lang="en-US" sz="3500" smtClean="0">
                <a:ea typeface="ＭＳ Ｐゴシック" pitchFamily="-1" charset="-128"/>
              </a:rPr>
              <a:t>Early diastole – atria finish re-filling, ventricular pressure is low</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Cardiac Output</a:t>
            </a:r>
          </a:p>
        </p:txBody>
      </p:sp>
      <p:sp>
        <p:nvSpPr>
          <p:cNvPr id="39939" name="Rectangle 11"/>
          <p:cNvSpPr>
            <a:spLocks noGrp="1" noChangeArrowheads="1"/>
          </p:cNvSpPr>
          <p:nvPr>
            <p:ph idx="1"/>
          </p:nvPr>
        </p:nvSpPr>
        <p:spPr>
          <a:xfrm>
            <a:off x="457200" y="1828800"/>
            <a:ext cx="7997825" cy="5564188"/>
          </a:xfrm>
        </p:spPr>
        <p:txBody>
          <a:bodyPr/>
          <a:lstStyle/>
          <a:p>
            <a:pPr eaLnBrk="1" hangingPunct="1"/>
            <a:r>
              <a:rPr lang="en-US" altLang="en-US" sz="3400" smtClean="0">
                <a:ea typeface="ＭＳ Ｐゴシック" panose="020B0600070205080204" pitchFamily="34" charset="-128"/>
              </a:rPr>
              <a:t>Cardiac output (CO)</a:t>
            </a:r>
          </a:p>
          <a:p>
            <a:pPr lvl="1" eaLnBrk="1" hangingPunct="1"/>
            <a:r>
              <a:rPr lang="en-US" altLang="en-US" sz="3400" smtClean="0">
                <a:ea typeface="ＭＳ Ｐゴシック" panose="020B0600070205080204" pitchFamily="34" charset="-128"/>
              </a:rPr>
              <a:t>Amount of blood pumped by each side of the heart in one minute</a:t>
            </a:r>
          </a:p>
          <a:p>
            <a:pPr lvl="1" eaLnBrk="1" hangingPunct="1"/>
            <a:r>
              <a:rPr lang="en-US" altLang="en-US" sz="3400" smtClean="0">
                <a:ea typeface="ＭＳ Ｐゴシック" panose="020B0600070205080204" pitchFamily="34" charset="-128"/>
              </a:rPr>
              <a:t>CO = (heart rate [HR]) x (stroke volume [SV])</a:t>
            </a:r>
          </a:p>
          <a:p>
            <a:pPr eaLnBrk="1" hangingPunct="1"/>
            <a:r>
              <a:rPr lang="en-US" altLang="en-US" sz="3400" smtClean="0">
                <a:ea typeface="ＭＳ Ｐゴシック" panose="020B0600070205080204" pitchFamily="34" charset="-128"/>
              </a:rPr>
              <a:t>Stroke volume</a:t>
            </a:r>
          </a:p>
          <a:p>
            <a:pPr lvl="1" eaLnBrk="1" hangingPunct="1"/>
            <a:r>
              <a:rPr lang="en-US" altLang="en-US" sz="3400" smtClean="0">
                <a:ea typeface="ＭＳ Ｐゴシック" panose="020B0600070205080204" pitchFamily="34" charset="-128"/>
              </a:rPr>
              <a:t>Volume of blood pumped by each ventricle in one contraction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381000" y="1417638"/>
            <a:ext cx="8245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80000"/>
              </a:lnSpc>
              <a:spcBef>
                <a:spcPct val="0"/>
              </a:spcBef>
              <a:spcAft>
                <a:spcPct val="50000"/>
              </a:spcAft>
              <a:buClr>
                <a:srgbClr val="FF6600"/>
              </a:buClr>
              <a:buFont typeface="Symbol" panose="05050102010706020507" pitchFamily="18" charset="2"/>
              <a:buNone/>
            </a:pPr>
            <a:endParaRPr lang="en-US" altLang="en-US" sz="3000">
              <a:latin typeface="Arial" panose="020B0604020202020204" pitchFamily="34" charset="0"/>
            </a:endParaRPr>
          </a:p>
        </p:txBody>
      </p:sp>
      <p:sp>
        <p:nvSpPr>
          <p:cNvPr id="52227"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Cardiac Output Regulation</a:t>
            </a:r>
          </a:p>
        </p:txBody>
      </p:sp>
      <p:pic>
        <p:nvPicPr>
          <p:cNvPr id="40964" name="Picture 12"/>
          <p:cNvPicPr>
            <a:picLocks noChangeAspect="1" noChangeArrowheads="1"/>
          </p:cNvPicPr>
          <p:nvPr/>
        </p:nvPicPr>
        <p:blipFill>
          <a:blip r:embed="rId2">
            <a:extLst>
              <a:ext uri="{28A0092B-C50C-407E-A947-70E740481C1C}">
                <a14:useLocalDpi xmlns:a14="http://schemas.microsoft.com/office/drawing/2010/main" val="0"/>
              </a:ext>
            </a:extLst>
          </a:blip>
          <a:srcRect l="1721" t="15303" r="1700" b="6943"/>
          <a:stretch>
            <a:fillRect/>
          </a:stretch>
        </p:blipFill>
        <p:spPr bwMode="auto">
          <a:xfrm>
            <a:off x="1066800" y="1752600"/>
            <a:ext cx="70866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3"/>
          <p:cNvSpPr txBox="1">
            <a:spLocks noChangeArrowheads="1"/>
          </p:cNvSpPr>
          <p:nvPr/>
        </p:nvSpPr>
        <p:spPr bwMode="auto">
          <a:xfrm>
            <a:off x="7772400" y="6324600"/>
            <a:ext cx="1119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11.7</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 name="Content Placeholder 2"/>
          <p:cNvSpPr>
            <a:spLocks noGrp="1"/>
          </p:cNvSpPr>
          <p:nvPr>
            <p:ph idx="1"/>
          </p:nvPr>
        </p:nvSpPr>
        <p:spPr/>
        <p:txBody>
          <a:bodyPr/>
          <a:lstStyle/>
          <a:p>
            <a:pPr eaLnBrk="1" hangingPunct="1"/>
            <a:r>
              <a:rPr lang="en-US" altLang="en-US" sz="3200" smtClean="0">
                <a:ea typeface="ＭＳ Ｐゴシック" panose="020B0600070205080204" pitchFamily="34" charset="-128"/>
              </a:rPr>
              <a:t>The larger portion or the base points towards the right shoulder and lies beneath the second rib.</a:t>
            </a:r>
          </a:p>
          <a:p>
            <a:pPr eaLnBrk="1" hangingPunct="1"/>
            <a:r>
              <a:rPr lang="en-US" altLang="en-US" sz="3200" smtClean="0">
                <a:ea typeface="ＭＳ Ｐゴシック" panose="020B0600070205080204" pitchFamily="34" charset="-128"/>
              </a:rPr>
              <a:t>The heart is enclosed in a double sac membrane called the pericardium.</a:t>
            </a:r>
          </a:p>
          <a:p>
            <a:pPr eaLnBrk="1" hangingPunct="1"/>
            <a:r>
              <a:rPr lang="en-US" altLang="en-US" sz="3200" smtClean="0">
                <a:ea typeface="ＭＳ Ｐゴシック" panose="020B0600070205080204" pitchFamily="34" charset="-128"/>
              </a:rPr>
              <a:t>A slippery fluid called serous fluid allows the heart to beat in a near frictionless environment.</a:t>
            </a:r>
          </a:p>
        </p:txBody>
      </p:sp>
      <p:sp>
        <p:nvSpPr>
          <p:cNvPr id="8196"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29D3706F-1EC6-49FA-82C9-B8E93C1A6544}" type="slidenum">
              <a:rPr lang="en-US" altLang="en-US" sz="1600">
                <a:solidFill>
                  <a:srgbClr val="7B9899"/>
                </a:solidFill>
              </a:rPr>
              <a:pPr/>
              <a:t>4</a:t>
            </a:fld>
            <a:endParaRPr lang="en-US" altLang="en-US" sz="1600">
              <a:solidFill>
                <a:srgbClr val="7B98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a:t>
            </a:r>
          </a:p>
        </p:txBody>
      </p:sp>
      <p:pic>
        <p:nvPicPr>
          <p:cNvPr id="9219" name="Picture 13"/>
          <p:cNvPicPr>
            <a:picLocks noChangeAspect="1" noChangeArrowheads="1"/>
          </p:cNvPicPr>
          <p:nvPr/>
        </p:nvPicPr>
        <p:blipFill>
          <a:blip r:embed="rId2">
            <a:extLst>
              <a:ext uri="{28A0092B-C50C-407E-A947-70E740481C1C}">
                <a14:useLocalDpi xmlns:a14="http://schemas.microsoft.com/office/drawing/2010/main" val="0"/>
              </a:ext>
            </a:extLst>
          </a:blip>
          <a:srcRect l="2794" t="9749" r="2773" b="5554"/>
          <a:stretch>
            <a:fillRect/>
          </a:stretch>
        </p:blipFill>
        <p:spPr bwMode="auto">
          <a:xfrm>
            <a:off x="609600" y="990600"/>
            <a:ext cx="81534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14"/>
          <p:cNvSpPr txBox="1">
            <a:spLocks noChangeArrowheads="1"/>
          </p:cNvSpPr>
          <p:nvPr/>
        </p:nvSpPr>
        <p:spPr bwMode="auto">
          <a:xfrm>
            <a:off x="7772400" y="6324600"/>
            <a:ext cx="1119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Heart Wall</a:t>
            </a:r>
          </a:p>
        </p:txBody>
      </p:sp>
      <p:sp>
        <p:nvSpPr>
          <p:cNvPr id="10243" name="Rectangle 11"/>
          <p:cNvSpPr>
            <a:spLocks noGrp="1" noChangeArrowheads="1"/>
          </p:cNvSpPr>
          <p:nvPr>
            <p:ph idx="1"/>
          </p:nvPr>
        </p:nvSpPr>
        <p:spPr>
          <a:xfrm>
            <a:off x="228600" y="1447800"/>
            <a:ext cx="8504238" cy="5181600"/>
          </a:xfrm>
        </p:spPr>
        <p:txBody>
          <a:bodyPr/>
          <a:lstStyle/>
          <a:p>
            <a:pPr eaLnBrk="1" hangingPunct="1">
              <a:lnSpc>
                <a:spcPct val="90000"/>
              </a:lnSpc>
            </a:pPr>
            <a:r>
              <a:rPr lang="en-US" altLang="en-US" sz="3200" smtClean="0">
                <a:ea typeface="ＭＳ Ｐゴシック" panose="020B0600070205080204" pitchFamily="34" charset="-128"/>
              </a:rPr>
              <a:t>Three layers</a:t>
            </a:r>
          </a:p>
          <a:p>
            <a:pPr lvl="1" eaLnBrk="1" hangingPunct="1">
              <a:lnSpc>
                <a:spcPct val="90000"/>
              </a:lnSpc>
            </a:pPr>
            <a:r>
              <a:rPr lang="en-US" altLang="en-US" sz="3200" smtClean="0">
                <a:ea typeface="ＭＳ Ｐゴシック" panose="020B0600070205080204" pitchFamily="34" charset="-128"/>
              </a:rPr>
              <a:t>Epicardium</a:t>
            </a:r>
          </a:p>
          <a:p>
            <a:pPr lvl="2" eaLnBrk="1" hangingPunct="1">
              <a:lnSpc>
                <a:spcPct val="90000"/>
              </a:lnSpc>
            </a:pPr>
            <a:r>
              <a:rPr lang="en-US" altLang="en-US" sz="3200" smtClean="0">
                <a:ea typeface="ＭＳ Ｐゴシック" panose="020B0600070205080204" pitchFamily="34" charset="-128"/>
              </a:rPr>
              <a:t>Outside layer</a:t>
            </a:r>
          </a:p>
          <a:p>
            <a:pPr lvl="2" eaLnBrk="1" hangingPunct="1">
              <a:lnSpc>
                <a:spcPct val="90000"/>
              </a:lnSpc>
            </a:pPr>
            <a:r>
              <a:rPr lang="en-US" altLang="en-US" sz="3200" smtClean="0">
                <a:ea typeface="ＭＳ Ｐゴシック" panose="020B0600070205080204" pitchFamily="34" charset="-128"/>
              </a:rPr>
              <a:t>Connective tissue layer</a:t>
            </a:r>
          </a:p>
          <a:p>
            <a:pPr lvl="1" eaLnBrk="1" hangingPunct="1">
              <a:lnSpc>
                <a:spcPct val="90000"/>
              </a:lnSpc>
            </a:pPr>
            <a:r>
              <a:rPr lang="en-US" altLang="en-US" sz="3200" smtClean="0">
                <a:ea typeface="ＭＳ Ｐゴシック" panose="020B0600070205080204" pitchFamily="34" charset="-128"/>
              </a:rPr>
              <a:t>Myocardium</a:t>
            </a:r>
          </a:p>
          <a:p>
            <a:pPr lvl="2" eaLnBrk="1" hangingPunct="1">
              <a:lnSpc>
                <a:spcPct val="90000"/>
              </a:lnSpc>
            </a:pPr>
            <a:r>
              <a:rPr lang="en-US" altLang="en-US" sz="3200" smtClean="0">
                <a:ea typeface="ＭＳ Ｐゴシック" panose="020B0600070205080204" pitchFamily="34" charset="-128"/>
              </a:rPr>
              <a:t>Middle layer</a:t>
            </a:r>
          </a:p>
          <a:p>
            <a:pPr lvl="2" eaLnBrk="1" hangingPunct="1">
              <a:lnSpc>
                <a:spcPct val="90000"/>
              </a:lnSpc>
            </a:pPr>
            <a:r>
              <a:rPr lang="en-US" altLang="en-US" sz="3200" smtClean="0">
                <a:ea typeface="ＭＳ Ｐゴシック" panose="020B0600070205080204" pitchFamily="34" charset="-128"/>
              </a:rPr>
              <a:t>Mostly cardiac muscle</a:t>
            </a:r>
          </a:p>
          <a:p>
            <a:pPr lvl="1" eaLnBrk="1" hangingPunct="1">
              <a:lnSpc>
                <a:spcPct val="90000"/>
              </a:lnSpc>
            </a:pPr>
            <a:r>
              <a:rPr lang="en-US" altLang="en-US" sz="3200" smtClean="0">
                <a:ea typeface="ＭＳ Ｐゴシック" panose="020B0600070205080204" pitchFamily="34" charset="-128"/>
              </a:rPr>
              <a:t>Endocardium</a:t>
            </a:r>
          </a:p>
          <a:p>
            <a:pPr lvl="2" eaLnBrk="1" hangingPunct="1">
              <a:lnSpc>
                <a:spcPct val="90000"/>
              </a:lnSpc>
            </a:pPr>
            <a:r>
              <a:rPr lang="en-US" altLang="en-US" sz="3200" smtClean="0">
                <a:ea typeface="ＭＳ Ｐゴシック" panose="020B0600070205080204" pitchFamily="34" charset="-128"/>
              </a:rPr>
              <a:t>Inner layer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descr="Hard_Drive:ehap_work:title-bar.gif"/>
          <p:cNvSpPr>
            <a:spLocks noGrp="1" noChangeArrowheads="1"/>
          </p:cNvSpPr>
          <p:nvPr>
            <p:ph type="title"/>
          </p:nvPr>
        </p:nvSpPr>
        <p:spPr>
          <a:xfrm>
            <a:off x="301625" y="0"/>
            <a:ext cx="8534400" cy="758825"/>
          </a:xfrm>
        </p:spPr>
        <p:txBody>
          <a:bodyPr/>
          <a:lstStyle/>
          <a:p>
            <a:pPr eaLnBrk="1" fontAlgn="auto" hangingPunct="1">
              <a:spcAft>
                <a:spcPts val="0"/>
              </a:spcAft>
              <a:defRPr/>
            </a:pPr>
            <a:r>
              <a:rPr lang="en-US" smtClean="0">
                <a:solidFill>
                  <a:srgbClr val="7B9899"/>
                </a:solidFill>
                <a:ea typeface="ＭＳ Ｐゴシック" pitchFamily="-1" charset="-128"/>
              </a:rPr>
              <a:t>External Heart Anatomy</a:t>
            </a:r>
          </a:p>
        </p:txBody>
      </p:sp>
      <p:sp>
        <p:nvSpPr>
          <p:cNvPr id="11267" name="Text Box 13"/>
          <p:cNvSpPr txBox="1">
            <a:spLocks noChangeArrowheads="1"/>
          </p:cNvSpPr>
          <p:nvPr/>
        </p:nvSpPr>
        <p:spPr bwMode="auto">
          <a:xfrm>
            <a:off x="7772400" y="6324600"/>
            <a:ext cx="1217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11.2a</a:t>
            </a:r>
          </a:p>
        </p:txBody>
      </p:sp>
      <p:pic>
        <p:nvPicPr>
          <p:cNvPr id="11268" name="Picture 5" descr="heartDiagram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46672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3"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The Heart: Chambers</a:t>
            </a:r>
          </a:p>
        </p:txBody>
      </p:sp>
      <p:sp>
        <p:nvSpPr>
          <p:cNvPr id="23555" name="Rectangle 14"/>
          <p:cNvSpPr>
            <a:spLocks noGrp="1" noChangeArrowheads="1"/>
          </p:cNvSpPr>
          <p:nvPr>
            <p:ph idx="1"/>
          </p:nvPr>
        </p:nvSpPr>
        <p:spPr/>
        <p:txBody>
          <a:bodyPr rtlCol="0">
            <a:normAutofit lnSpcReduction="10000"/>
          </a:bodyPr>
          <a:lstStyle/>
          <a:p>
            <a:pPr eaLnBrk="1" fontAlgn="auto" hangingPunct="1">
              <a:lnSpc>
                <a:spcPct val="90000"/>
              </a:lnSpc>
              <a:spcAft>
                <a:spcPts val="0"/>
              </a:spcAft>
              <a:defRPr/>
            </a:pPr>
            <a:r>
              <a:rPr lang="en-US" sz="2800" smtClean="0">
                <a:ea typeface="ＭＳ Ｐゴシック" pitchFamily="-1" charset="-128"/>
              </a:rPr>
              <a:t>Right and left side act as separate pumps</a:t>
            </a:r>
          </a:p>
          <a:p>
            <a:pPr eaLnBrk="1" fontAlgn="auto" hangingPunct="1">
              <a:lnSpc>
                <a:spcPct val="90000"/>
              </a:lnSpc>
              <a:spcAft>
                <a:spcPts val="0"/>
              </a:spcAft>
              <a:defRPr/>
            </a:pPr>
            <a:r>
              <a:rPr lang="en-US" sz="2800" smtClean="0">
                <a:ea typeface="ＭＳ Ｐゴシック" pitchFamily="-1" charset="-128"/>
              </a:rPr>
              <a:t>Four chambers</a:t>
            </a:r>
          </a:p>
          <a:p>
            <a:pPr marL="640080" lvl="1" eaLnBrk="1" fontAlgn="auto" hangingPunct="1">
              <a:lnSpc>
                <a:spcPct val="90000"/>
              </a:lnSpc>
              <a:spcAft>
                <a:spcPts val="0"/>
              </a:spcAft>
              <a:defRPr/>
            </a:pPr>
            <a:r>
              <a:rPr lang="en-US" sz="2800" smtClean="0">
                <a:ea typeface="ＭＳ Ｐゴシック" pitchFamily="-1" charset="-128"/>
              </a:rPr>
              <a:t>Atria</a:t>
            </a:r>
          </a:p>
          <a:p>
            <a:pPr marL="1005840" lvl="2" eaLnBrk="1" fontAlgn="auto" hangingPunct="1">
              <a:lnSpc>
                <a:spcPct val="90000"/>
              </a:lnSpc>
              <a:spcAft>
                <a:spcPts val="0"/>
              </a:spcAft>
              <a:buClr>
                <a:schemeClr val="accent3"/>
              </a:buClr>
              <a:defRPr/>
            </a:pPr>
            <a:r>
              <a:rPr lang="en-US" sz="2400" smtClean="0">
                <a:ea typeface="ＭＳ Ｐゴシック" pitchFamily="-1" charset="-128"/>
              </a:rPr>
              <a:t>Receiving chambers are supplied </a:t>
            </a:r>
          </a:p>
          <a:p>
            <a:pPr marL="1005840" lvl="2" eaLnBrk="1" fontAlgn="auto" hangingPunct="1">
              <a:lnSpc>
                <a:spcPct val="90000"/>
              </a:lnSpc>
              <a:spcAft>
                <a:spcPts val="0"/>
              </a:spcAft>
              <a:buClr>
                <a:schemeClr val="accent3"/>
              </a:buClr>
              <a:defRPr/>
            </a:pPr>
            <a:r>
              <a:rPr lang="en-US" sz="2400" smtClean="0">
                <a:ea typeface="ＭＳ Ｐゴシック" pitchFamily="-1" charset="-128"/>
              </a:rPr>
              <a:t>with blood from the veins.</a:t>
            </a:r>
          </a:p>
          <a:p>
            <a:pPr marL="1280160" lvl="3" eaLnBrk="1" fontAlgn="auto" hangingPunct="1">
              <a:lnSpc>
                <a:spcPct val="90000"/>
              </a:lnSpc>
              <a:spcAft>
                <a:spcPts val="0"/>
              </a:spcAft>
              <a:buClr>
                <a:schemeClr val="accent4"/>
              </a:buClr>
              <a:defRPr/>
            </a:pPr>
            <a:r>
              <a:rPr lang="en-US" sz="2400" smtClean="0">
                <a:ea typeface="ＭＳ Ｐゴシック" pitchFamily="-1" charset="-128"/>
              </a:rPr>
              <a:t>Right atrium</a:t>
            </a:r>
          </a:p>
          <a:p>
            <a:pPr marL="1280160" lvl="3" eaLnBrk="1" fontAlgn="auto" hangingPunct="1">
              <a:lnSpc>
                <a:spcPct val="90000"/>
              </a:lnSpc>
              <a:spcAft>
                <a:spcPts val="0"/>
              </a:spcAft>
              <a:buClr>
                <a:schemeClr val="accent4"/>
              </a:buClr>
              <a:defRPr/>
            </a:pPr>
            <a:r>
              <a:rPr lang="en-US" sz="2400" smtClean="0">
                <a:ea typeface="ＭＳ Ｐゴシック" pitchFamily="-1" charset="-128"/>
              </a:rPr>
              <a:t>Left atrium</a:t>
            </a:r>
          </a:p>
          <a:p>
            <a:pPr marL="640080" lvl="1" eaLnBrk="1" fontAlgn="auto" hangingPunct="1">
              <a:lnSpc>
                <a:spcPct val="90000"/>
              </a:lnSpc>
              <a:spcAft>
                <a:spcPts val="0"/>
              </a:spcAft>
              <a:defRPr/>
            </a:pPr>
            <a:r>
              <a:rPr lang="en-US" sz="2800" smtClean="0">
                <a:ea typeface="ＭＳ Ｐゴシック" pitchFamily="-1" charset="-128"/>
              </a:rPr>
              <a:t>Ventricles</a:t>
            </a:r>
          </a:p>
          <a:p>
            <a:pPr marL="1005840" lvl="2" eaLnBrk="1" fontAlgn="auto" hangingPunct="1">
              <a:lnSpc>
                <a:spcPct val="90000"/>
              </a:lnSpc>
              <a:spcAft>
                <a:spcPts val="0"/>
              </a:spcAft>
              <a:buClr>
                <a:schemeClr val="accent3"/>
              </a:buClr>
              <a:defRPr/>
            </a:pPr>
            <a:r>
              <a:rPr lang="en-US" sz="2400" smtClean="0">
                <a:ea typeface="ＭＳ Ｐゴシック" pitchFamily="-1" charset="-128"/>
              </a:rPr>
              <a:t>Discharging chambers pump blood</a:t>
            </a:r>
          </a:p>
          <a:p>
            <a:pPr marL="1005840" lvl="2" eaLnBrk="1" fontAlgn="auto" hangingPunct="1">
              <a:lnSpc>
                <a:spcPct val="90000"/>
              </a:lnSpc>
              <a:spcAft>
                <a:spcPts val="0"/>
              </a:spcAft>
              <a:buClr>
                <a:schemeClr val="accent3"/>
              </a:buClr>
              <a:buFont typeface="Wingdings 2" pitchFamily="-65" charset="2"/>
              <a:buNone/>
              <a:defRPr/>
            </a:pPr>
            <a:r>
              <a:rPr lang="en-US" sz="2400" smtClean="0">
                <a:ea typeface="ＭＳ Ｐゴシック" pitchFamily="-1" charset="-128"/>
              </a:rPr>
              <a:t>    out to the body through arteries.</a:t>
            </a:r>
          </a:p>
          <a:p>
            <a:pPr marL="1280160" lvl="3" eaLnBrk="1" fontAlgn="auto" hangingPunct="1">
              <a:lnSpc>
                <a:spcPct val="90000"/>
              </a:lnSpc>
              <a:spcAft>
                <a:spcPts val="0"/>
              </a:spcAft>
              <a:buClr>
                <a:schemeClr val="accent4"/>
              </a:buClr>
              <a:defRPr/>
            </a:pPr>
            <a:r>
              <a:rPr lang="en-US" sz="2400" smtClean="0">
                <a:ea typeface="ＭＳ Ｐゴシック" pitchFamily="-1" charset="-128"/>
              </a:rPr>
              <a:t>Right ventricle</a:t>
            </a:r>
          </a:p>
          <a:p>
            <a:pPr marL="1280160" lvl="3" eaLnBrk="1" fontAlgn="auto" hangingPunct="1">
              <a:lnSpc>
                <a:spcPct val="90000"/>
              </a:lnSpc>
              <a:spcAft>
                <a:spcPts val="0"/>
              </a:spcAft>
              <a:buClr>
                <a:schemeClr val="accent4"/>
              </a:buClr>
              <a:defRPr/>
            </a:pPr>
            <a:r>
              <a:rPr lang="en-US" sz="2400" smtClean="0">
                <a:ea typeface="ＭＳ Ｐゴシック" pitchFamily="-1" charset="-128"/>
              </a:rPr>
              <a:t>Left ventricle</a:t>
            </a:r>
          </a:p>
        </p:txBody>
      </p:sp>
      <p:pic>
        <p:nvPicPr>
          <p:cNvPr id="12292" name="Picture 15"/>
          <p:cNvPicPr>
            <a:picLocks noChangeAspect="1" noChangeArrowheads="1"/>
          </p:cNvPicPr>
          <p:nvPr/>
        </p:nvPicPr>
        <p:blipFill>
          <a:blip r:embed="rId2">
            <a:extLst>
              <a:ext uri="{28A0092B-C50C-407E-A947-70E740481C1C}">
                <a14:useLocalDpi xmlns:a14="http://schemas.microsoft.com/office/drawing/2010/main" val="0"/>
              </a:ext>
            </a:extLst>
          </a:blip>
          <a:srcRect l="23184" t="13914" r="30673" b="9720"/>
          <a:stretch>
            <a:fillRect/>
          </a:stretch>
        </p:blipFill>
        <p:spPr bwMode="auto">
          <a:xfrm>
            <a:off x="6013450" y="2133600"/>
            <a:ext cx="2978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6"/>
          <p:cNvSpPr txBox="1">
            <a:spLocks noChangeArrowheads="1"/>
          </p:cNvSpPr>
          <p:nvPr/>
        </p:nvSpPr>
        <p:spPr bwMode="auto">
          <a:xfrm>
            <a:off x="7772400" y="6324600"/>
            <a:ext cx="1217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1400" b="1">
                <a:solidFill>
                  <a:srgbClr val="626292"/>
                </a:solidFill>
                <a:latin typeface="Arial" panose="020B0604020202020204" pitchFamily="34" charset="0"/>
              </a:rPr>
              <a:t>Figure 11.2c</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 descr="Hard_Drive:ehap_work:title-bar.gif"/>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pitchFamily="-1" charset="-128"/>
              </a:rPr>
              <a:t>Flow Within The Heart: Valves</a:t>
            </a:r>
          </a:p>
        </p:txBody>
      </p:sp>
      <p:sp>
        <p:nvSpPr>
          <p:cNvPr id="13315" name="Rectangle 11"/>
          <p:cNvSpPr>
            <a:spLocks noGrp="1" noChangeArrowheads="1"/>
          </p:cNvSpPr>
          <p:nvPr>
            <p:ph idx="1"/>
          </p:nvPr>
        </p:nvSpPr>
        <p:spPr>
          <a:xfrm>
            <a:off x="533400" y="1524000"/>
            <a:ext cx="7997825" cy="5640388"/>
          </a:xfrm>
        </p:spPr>
        <p:txBody>
          <a:bodyPr/>
          <a:lstStyle/>
          <a:p>
            <a:pPr eaLnBrk="1" hangingPunct="1"/>
            <a:r>
              <a:rPr lang="en-US" altLang="en-US" sz="2800" smtClean="0">
                <a:ea typeface="ＭＳ Ｐゴシック" panose="020B0600070205080204" pitchFamily="34" charset="-128"/>
              </a:rPr>
              <a:t>Allow blood to flow in only one direction</a:t>
            </a:r>
          </a:p>
          <a:p>
            <a:pPr eaLnBrk="1" hangingPunct="1"/>
            <a:r>
              <a:rPr lang="en-US" altLang="en-US" sz="2800" smtClean="0">
                <a:ea typeface="ＭＳ Ｐゴシック" panose="020B0600070205080204" pitchFamily="34" charset="-128"/>
              </a:rPr>
              <a:t>Four valves</a:t>
            </a:r>
          </a:p>
          <a:p>
            <a:pPr lvl="1" eaLnBrk="1" hangingPunct="1"/>
            <a:r>
              <a:rPr lang="en-US" altLang="en-US" sz="2800" smtClean="0">
                <a:ea typeface="ＭＳ Ｐゴシック" panose="020B0600070205080204" pitchFamily="34" charset="-128"/>
              </a:rPr>
              <a:t>Atrioventricular valves (AV) – between atria and ventricles</a:t>
            </a:r>
          </a:p>
          <a:p>
            <a:pPr lvl="2" eaLnBrk="1" hangingPunct="1"/>
            <a:r>
              <a:rPr lang="en-US" altLang="en-US" sz="2400" smtClean="0">
                <a:ea typeface="ＭＳ Ｐゴシック" panose="020B0600070205080204" pitchFamily="34" charset="-128"/>
              </a:rPr>
              <a:t>Bicuspid valve (left)</a:t>
            </a:r>
          </a:p>
          <a:p>
            <a:pPr lvl="2" eaLnBrk="1" hangingPunct="1"/>
            <a:r>
              <a:rPr lang="en-US" altLang="en-US" sz="2400" smtClean="0">
                <a:ea typeface="ＭＳ Ｐゴシック" panose="020B0600070205080204" pitchFamily="34" charset="-128"/>
              </a:rPr>
              <a:t>Tricuspid valve (right) </a:t>
            </a:r>
          </a:p>
          <a:p>
            <a:pPr lvl="1" eaLnBrk="1" hangingPunct="1"/>
            <a:r>
              <a:rPr lang="en-US" altLang="en-US" sz="2800" smtClean="0">
                <a:ea typeface="ＭＳ Ｐゴシック" panose="020B0600070205080204" pitchFamily="34" charset="-128"/>
              </a:rPr>
              <a:t>Semilunar valves between ventricle and artery</a:t>
            </a:r>
          </a:p>
          <a:p>
            <a:pPr lvl="2" eaLnBrk="1" hangingPunct="1"/>
            <a:r>
              <a:rPr lang="en-US" altLang="en-US" sz="2400" smtClean="0">
                <a:ea typeface="ＭＳ Ｐゴシック" panose="020B0600070205080204" pitchFamily="34" charset="-128"/>
              </a:rPr>
              <a:t>Pulmonary valve</a:t>
            </a:r>
          </a:p>
          <a:p>
            <a:pPr lvl="2" eaLnBrk="1" hangingPunct="1"/>
            <a:r>
              <a:rPr lang="en-US" altLang="en-US" sz="2400" smtClean="0">
                <a:ea typeface="ＭＳ Ｐゴシック" panose="020B0600070205080204" pitchFamily="34" charset="-128"/>
              </a:rPr>
              <a:t>Aortic valve</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5854</TotalTime>
  <Words>862</Words>
  <Application>Microsoft Office PowerPoint</Application>
  <PresentationFormat>On-screen Show (4:3)</PresentationFormat>
  <Paragraphs>140</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Times</vt:lpstr>
      <vt:lpstr>ＭＳ Ｐゴシック</vt:lpstr>
      <vt:lpstr>Arial</vt:lpstr>
      <vt:lpstr>Cambria</vt:lpstr>
      <vt:lpstr>Calibri</vt:lpstr>
      <vt:lpstr>Wingdings 2</vt:lpstr>
      <vt:lpstr>Symbol</vt:lpstr>
      <vt:lpstr>Adjacency</vt:lpstr>
      <vt:lpstr>The Cardiovascular System (Heart)</vt:lpstr>
      <vt:lpstr>The Cardiovascular System</vt:lpstr>
      <vt:lpstr>The Heart</vt:lpstr>
      <vt:lpstr>PowerPoint Presentation</vt:lpstr>
      <vt:lpstr>The Heart</vt:lpstr>
      <vt:lpstr>The Heart: Heart Wall</vt:lpstr>
      <vt:lpstr>External Heart Anatomy</vt:lpstr>
      <vt:lpstr>The Heart: Chambers</vt:lpstr>
      <vt:lpstr>Flow Within The Heart: Valves</vt:lpstr>
      <vt:lpstr>The Heart: Valves</vt:lpstr>
      <vt:lpstr>PowerPoint Presentation</vt:lpstr>
      <vt:lpstr>Operation of Heart Valves</vt:lpstr>
      <vt:lpstr>Pulmonary Circulation</vt:lpstr>
      <vt:lpstr>PowerPoint Presentation</vt:lpstr>
      <vt:lpstr>PowerPoint Presentation</vt:lpstr>
      <vt:lpstr>Systemic Circulation</vt:lpstr>
      <vt:lpstr>Blood Circulation</vt:lpstr>
      <vt:lpstr>The Heart: Associated Great Vessels</vt:lpstr>
      <vt:lpstr>General Rule-With Exceptions</vt:lpstr>
      <vt:lpstr>Coronary Circulation</vt:lpstr>
      <vt:lpstr>4 Major Coronary Arteries</vt:lpstr>
      <vt:lpstr>PowerPoint Presentation</vt:lpstr>
      <vt:lpstr>What is a Heart Attack?</vt:lpstr>
      <vt:lpstr>Blockage</vt:lpstr>
      <vt:lpstr>Avoiding Surgery</vt:lpstr>
      <vt:lpstr>Inserting a Stent</vt:lpstr>
      <vt:lpstr>PowerPoint Presentation</vt:lpstr>
      <vt:lpstr>The Heart: Conduction System</vt:lpstr>
      <vt:lpstr>PowerPoint Presentation</vt:lpstr>
      <vt:lpstr>The Heart: Conduction System</vt:lpstr>
      <vt:lpstr>Heart Contractions</vt:lpstr>
      <vt:lpstr>Filling of Heart Chambers – The Cardiac Cycle</vt:lpstr>
      <vt:lpstr>The Cardiac Cycle</vt:lpstr>
      <vt:lpstr>The Heart: Cardiac Cycle</vt:lpstr>
      <vt:lpstr>The Heart: Cardiac Output</vt:lpstr>
      <vt:lpstr>Cardiac Output Regulation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 activates contraction</dc:title>
  <dc:creator>Karl Miyajima</dc:creator>
  <cp:lastModifiedBy>Jeannette Spargifiore</cp:lastModifiedBy>
  <cp:revision>332</cp:revision>
  <cp:lastPrinted>2001-01-06T03:20:03Z</cp:lastPrinted>
  <dcterms:created xsi:type="dcterms:W3CDTF">2013-12-30T12:16:03Z</dcterms:created>
  <dcterms:modified xsi:type="dcterms:W3CDTF">2019-06-11T14:28:34Z</dcterms:modified>
</cp:coreProperties>
</file>