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65"/>
  </p:notesMasterIdLst>
  <p:handoutMasterIdLst>
    <p:handoutMasterId r:id="rId66"/>
  </p:handoutMasterIdLst>
  <p:sldIdLst>
    <p:sldId id="367" r:id="rId2"/>
    <p:sldId id="368" r:id="rId3"/>
    <p:sldId id="369" r:id="rId4"/>
    <p:sldId id="488" r:id="rId5"/>
    <p:sldId id="370" r:id="rId6"/>
    <p:sldId id="371" r:id="rId7"/>
    <p:sldId id="372" r:id="rId8"/>
    <p:sldId id="374" r:id="rId9"/>
    <p:sldId id="490" r:id="rId10"/>
    <p:sldId id="491" r:id="rId11"/>
    <p:sldId id="492" r:id="rId12"/>
    <p:sldId id="493" r:id="rId13"/>
    <p:sldId id="495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537" r:id="rId54"/>
    <p:sldId id="538" r:id="rId55"/>
    <p:sldId id="539" r:id="rId56"/>
    <p:sldId id="540" r:id="rId57"/>
    <p:sldId id="541" r:id="rId58"/>
    <p:sldId id="542" r:id="rId59"/>
    <p:sldId id="543" r:id="rId60"/>
    <p:sldId id="544" r:id="rId61"/>
    <p:sldId id="545" r:id="rId62"/>
    <p:sldId id="546" r:id="rId63"/>
    <p:sldId id="547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41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2822B-78F0-4CF8-B340-B86FF86B0A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8FC778-13F2-48BA-B67D-EC1EC6B422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77A40-AC61-4CB9-A1A0-F46A94B1CFE4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AF54-C731-4041-B7CD-FB7333BDB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74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53FFE-D253-4C8B-90C5-88CBDE52516A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6D623-0020-4BF0-A0D4-B9990D33E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6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11243-A943-4950-852D-1EBAB7C6D770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5A-F473-4F2A-B580-68B1C110B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500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900238" y="349250"/>
            <a:ext cx="6938962" cy="1431925"/>
          </a:xfrm>
          <a:noFill/>
        </p:spPr>
        <p:txBody>
          <a:bodyPr>
            <a:sp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9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9D93E-E032-4D4E-9DF7-826CE6862AE1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06C4-A512-4AF9-8C97-3ED6D9FD1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4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B6564C-C71F-4E62-BD1B-637669698FEE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3A0B-0B40-45DD-A196-2D560E7EC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74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6F100-2053-4DA6-B25B-63515209E665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5FFF5-AC7A-4DB8-8BF4-602DD18B7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DE0E39-9320-4BB1-A502-18ECCFFA96A8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5083-7302-423D-8FB1-52036F94C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30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A233B-12AB-47CC-8EF6-CA01C9BC3DD6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4EE8-F7D1-4E3C-8BB3-C8983FE3E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2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3739A-4B67-462C-A850-A577EE2BE79F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6C00A-24B3-457A-BFE2-B48C79FF1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3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A76C2-DA57-43AF-8842-888A97F65050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FD058-4A11-4A86-A120-E08A3E711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7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CCD0D-BE34-4E10-B421-4FAAE4E03867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A0E3D-EB45-42FA-B179-CE0899CE4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4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1D77B0FF-3C75-4925-88DE-4A5D5D9F2753}" type="datetime1">
              <a:rPr lang="en-US" altLang="en-US"/>
              <a:pPr/>
              <a:t>6/12/2019</a:t>
            </a:fld>
            <a:endParaRPr lang="en-US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2210A14B-521E-4C34-B7E9-898161A2CC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1" r:id="rId2"/>
    <p:sldLayoutId id="2147483739" r:id="rId3"/>
    <p:sldLayoutId id="2147483732" r:id="rId4"/>
    <p:sldLayoutId id="2147483733" r:id="rId5"/>
    <p:sldLayoutId id="2147483734" r:id="rId6"/>
    <p:sldLayoutId id="2147483740" r:id="rId7"/>
    <p:sldLayoutId id="2147483735" r:id="rId8"/>
    <p:sldLayoutId id="2147483741" r:id="rId9"/>
    <p:sldLayoutId id="2147483736" r:id="rId10"/>
    <p:sldLayoutId id="2147483737" r:id="rId11"/>
    <p:sldLayoutId id="21474837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 descr="Hard_Drive:ehap_work:title-bar.gif"/>
          <p:cNvSpPr>
            <a:spLocks noGrp="1" noChangeArrowheads="1"/>
          </p:cNvSpPr>
          <p:nvPr>
            <p:ph type="ctrTitle"/>
          </p:nvPr>
        </p:nvSpPr>
        <p:spPr>
          <a:xfrm>
            <a:off x="1447800" y="2279650"/>
            <a:ext cx="6938963" cy="2124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455613" eaLnBrk="1" hangingPunct="1">
              <a:defRPr/>
            </a:pPr>
            <a:r>
              <a:rPr lang="en-US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Digestive    System and Body Metabolism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  <a:ea typeface="+mj-ea"/>
                <a:cs typeface="+mj-cs"/>
              </a:rPr>
              <a:t>Esophagus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Runs from pharynx to stomach through the diaphragm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Conducts food by peristalsis </a:t>
            </a:r>
            <a:br>
              <a:rPr lang="en-US" altLang="en-US" sz="3600" smtClean="0">
                <a:ea typeface="ＭＳ Ｐゴシック" panose="020B0600070205080204" pitchFamily="34" charset="-128"/>
              </a:rPr>
            </a:br>
            <a:r>
              <a:rPr lang="en-US" altLang="en-US" sz="3600" smtClean="0">
                <a:ea typeface="ＭＳ Ｐゴシック" panose="020B0600070205080204" pitchFamily="34" charset="-128"/>
              </a:rPr>
              <a:t>(slow rhythmic squeezing)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  <a:ea typeface="+mj-ea"/>
                <a:cs typeface="+mj-cs"/>
              </a:rPr>
              <a:t>Layers of Alimentary Canal Organs</a:t>
            </a:r>
          </a:p>
        </p:txBody>
      </p:sp>
      <p:sp>
        <p:nvSpPr>
          <p:cNvPr id="26627" name="Rectangle 11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Mucosa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Innermost layer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Moist membrane</a:t>
            </a:r>
          </a:p>
          <a:p>
            <a:pPr lvl="2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Small amount of connective tissue </a:t>
            </a:r>
          </a:p>
          <a:p>
            <a:pPr lvl="2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Small smooth muscle layer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  <a:ea typeface="+mj-ea"/>
                <a:cs typeface="+mj-cs"/>
              </a:rPr>
              <a:t>Layers of Alimentary Canal Organs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Submucosa</a:t>
            </a:r>
          </a:p>
          <a:p>
            <a:pPr lvl="1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Just beneath the mucosa</a:t>
            </a:r>
          </a:p>
          <a:p>
            <a:pPr lvl="1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Soft connective tissue with blood vessels, nerve endings, and lymphatics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  <a:ea typeface="+mj-ea"/>
                <a:cs typeface="+mj-cs"/>
              </a:rPr>
              <a:t>Layers of Alimentary Canal Organs</a:t>
            </a:r>
          </a:p>
        </p:txBody>
      </p:sp>
      <p:pic>
        <p:nvPicPr>
          <p:cNvPr id="286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6690" r="3845" b="6943"/>
          <a:stretch>
            <a:fillRect/>
          </a:stretch>
        </p:blipFill>
        <p:spPr bwMode="auto">
          <a:xfrm>
            <a:off x="990600" y="1905000"/>
            <a:ext cx="65532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14.3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Stomach Anatomy</a:t>
            </a:r>
          </a:p>
        </p:txBody>
      </p:sp>
      <p:sp>
        <p:nvSpPr>
          <p:cNvPr id="29699" name="Rectangle 11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Located on the left side of the abdominal cavity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Food enters at the cardioesophageal sphincter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Food empties into the small intestine at the pyloric sphincter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381000" y="1895475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17411" name="Rectangle 13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Stomach Anatomy</a:t>
            </a:r>
          </a:p>
        </p:txBody>
      </p:sp>
      <p:pic>
        <p:nvPicPr>
          <p:cNvPr id="3072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9210" r="2806" b="50012"/>
          <a:stretch>
            <a:fillRect/>
          </a:stretch>
        </p:blipFill>
        <p:spPr bwMode="auto">
          <a:xfrm>
            <a:off x="762000" y="762000"/>
            <a:ext cx="7429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2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14.4a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Stomach Functions</a:t>
            </a:r>
          </a:p>
        </p:txBody>
      </p:sp>
      <p:sp>
        <p:nvSpPr>
          <p:cNvPr id="31747" name="Rectangle 11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Acts as a storage tank for food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Site of food breakdown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Chemical breakdown of protein begins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Delivers chyme (processed food) to the small intestine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Specialized Mucosa of the Stomach</a:t>
            </a:r>
          </a:p>
        </p:txBody>
      </p:sp>
      <p:sp>
        <p:nvSpPr>
          <p:cNvPr id="32771" name="Rectangle 11"/>
          <p:cNvSpPr>
            <a:spLocks noGrp="1" noChangeArrowheads="1"/>
          </p:cNvSpPr>
          <p:nvPr>
            <p:ph idx="1"/>
          </p:nvPr>
        </p:nvSpPr>
        <p:spPr>
          <a:xfrm>
            <a:off x="503238" y="609600"/>
            <a:ext cx="8640762" cy="41878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Simple columnar epithelium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Mucous neck cells – produce a sticky alkaline mucus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Gastric glands – secrete gastric juice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Chief cells – produce protein-digesting enzymes (pepsinogens)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Parietal cells – produce hydrochloric acid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Endocrine cells – produce gastrin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381000" y="2590800"/>
            <a:ext cx="8458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20483" name="Rectangle 16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Structure of the Stomach Mucosa</a:t>
            </a:r>
          </a:p>
        </p:txBody>
      </p:sp>
      <p:sp>
        <p:nvSpPr>
          <p:cNvPr id="33796" name="Rectangle 17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Gastric pits formed by folded mucosa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Glands and specialized cells are in the gastric gland region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</a:rPr>
              <a:t>Structure of the Stomach Mucosa</a:t>
            </a:r>
          </a:p>
        </p:txBody>
      </p:sp>
      <p:pic>
        <p:nvPicPr>
          <p:cNvPr id="348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49989" r="5554" b="4941"/>
          <a:stretch>
            <a:fillRect/>
          </a:stretch>
        </p:blipFill>
        <p:spPr bwMode="auto">
          <a:xfrm>
            <a:off x="1143000" y="609600"/>
            <a:ext cx="6781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7467600" y="6324600"/>
            <a:ext cx="1423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14.4b–c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9144000" cy="119062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  <a:ea typeface="+mj-ea"/>
                <a:cs typeface="+mj-cs"/>
              </a:rPr>
              <a:t>The Digestive System and Body Metabolism</a:t>
            </a:r>
          </a:p>
        </p:txBody>
      </p:sp>
      <p:sp>
        <p:nvSpPr>
          <p:cNvPr id="17411" name="Rectangle 14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997825" cy="526415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Digestion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Breakdown of ingested food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Absorption of nutrients into the blood</a:t>
            </a:r>
          </a:p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Metabolism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Production of cellular energy (ATP)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Constructive and degradative cellular activities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Small Intestine</a:t>
            </a:r>
          </a:p>
        </p:txBody>
      </p:sp>
      <p:sp>
        <p:nvSpPr>
          <p:cNvPr id="35843" name="Rectangle 11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The body’s major digestive organ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Site of nutrient absorption into the blood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Suspended from the posterior abdominal wall by the mesentery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Subdivisions of the Small Intestine</a:t>
            </a:r>
          </a:p>
        </p:txBody>
      </p:sp>
      <p:sp>
        <p:nvSpPr>
          <p:cNvPr id="36867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Duodenum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Attached to the stomach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Curves around the head of the pancreas</a:t>
            </a:r>
          </a:p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Jejunum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Attaches anteriorly to the duodenum</a:t>
            </a:r>
          </a:p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Ileum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Extends from jejunum to large intestine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Chemical Digestion in the Small Intestine</a:t>
            </a:r>
          </a:p>
        </p:txBody>
      </p:sp>
      <p:sp>
        <p:nvSpPr>
          <p:cNvPr id="37891" name="Rectangle 12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Source of enzymes that are mixed with chyme</a:t>
            </a:r>
          </a:p>
          <a:p>
            <a:pPr lvl="1"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Intestinal cells</a:t>
            </a:r>
          </a:p>
          <a:p>
            <a:pPr lvl="1"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Pancreas</a:t>
            </a:r>
          </a:p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Bile enters from the gall bladder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19467" b="16663"/>
          <a:stretch>
            <a:fillRect/>
          </a:stretch>
        </p:blipFill>
        <p:spPr bwMode="auto">
          <a:xfrm>
            <a:off x="762000" y="1471613"/>
            <a:ext cx="76200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14.6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B45F07"/>
                </a:solidFill>
              </a:rPr>
              <a:t>Villi</a:t>
            </a:r>
            <a:r>
              <a:rPr lang="en-US" sz="4000" dirty="0">
                <a:solidFill>
                  <a:srgbClr val="B45F07"/>
                </a:solidFill>
              </a:rPr>
              <a:t> of the Small Intestine</a:t>
            </a:r>
          </a:p>
        </p:txBody>
      </p:sp>
      <p:sp>
        <p:nvSpPr>
          <p:cNvPr id="39939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116388" cy="5792788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Fingerlike structures formed by the mucosa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Give the small intestine more surface area</a:t>
            </a:r>
          </a:p>
        </p:txBody>
      </p:sp>
      <p:pic>
        <p:nvPicPr>
          <p:cNvPr id="3994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r="49989" b="30547"/>
          <a:stretch>
            <a:fillRect/>
          </a:stretch>
        </p:blipFill>
        <p:spPr bwMode="auto">
          <a:xfrm>
            <a:off x="4648200" y="1905000"/>
            <a:ext cx="3932238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2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14.7a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960438" y="762000"/>
            <a:ext cx="8183562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B45F07"/>
                </a:solidFill>
              </a:rPr>
              <a:t>Microvilli</a:t>
            </a:r>
            <a:r>
              <a:rPr lang="en-US" sz="4000" dirty="0">
                <a:solidFill>
                  <a:srgbClr val="B45F07"/>
                </a:solidFill>
              </a:rPr>
              <a:t> of the Small Intestine</a:t>
            </a:r>
          </a:p>
        </p:txBody>
      </p:sp>
      <p:sp>
        <p:nvSpPr>
          <p:cNvPr id="40963" name="Rectangle 1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4116388" cy="5792788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Small projections of the plasma membrane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Found on absorptive cells</a:t>
            </a:r>
          </a:p>
        </p:txBody>
      </p:sp>
      <p:pic>
        <p:nvPicPr>
          <p:cNvPr id="4096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6" t="12526" r="2773" b="48596"/>
          <a:stretch>
            <a:fillRect/>
          </a:stretch>
        </p:blipFill>
        <p:spPr bwMode="auto">
          <a:xfrm>
            <a:off x="5486400" y="1371600"/>
            <a:ext cx="266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14.7c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144000" cy="132397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Structures Involved in Absorption of Nutrients</a:t>
            </a:r>
          </a:p>
        </p:txBody>
      </p:sp>
      <p:sp>
        <p:nvSpPr>
          <p:cNvPr id="41987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4116388" cy="526097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Absorptive cells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Blood capillaries</a:t>
            </a:r>
          </a:p>
        </p:txBody>
      </p:sp>
      <p:pic>
        <p:nvPicPr>
          <p:cNvPr id="4198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t="30576" r="24234" b="5554"/>
          <a:stretch>
            <a:fillRect/>
          </a:stretch>
        </p:blipFill>
        <p:spPr bwMode="auto">
          <a:xfrm>
            <a:off x="4953000" y="1828800"/>
            <a:ext cx="3578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21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14.7b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Large Intestine</a:t>
            </a:r>
          </a:p>
        </p:txBody>
      </p:sp>
      <p:sp>
        <p:nvSpPr>
          <p:cNvPr id="43011" name="Rectangle 12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Larger in diameter, but shorter than the small intestine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Frames the internal abdomen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49" r="7065" b="6943"/>
          <a:stretch>
            <a:fillRect/>
          </a:stretch>
        </p:blipFill>
        <p:spPr bwMode="auto">
          <a:xfrm>
            <a:off x="1333500" y="1066800"/>
            <a:ext cx="6477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14.8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Functions of the Large Intestine</a:t>
            </a:r>
          </a:p>
        </p:txBody>
      </p:sp>
      <p:sp>
        <p:nvSpPr>
          <p:cNvPr id="45059" name="Rectangle 11"/>
          <p:cNvSpPr>
            <a:spLocks noGrp="1" noChangeArrowheads="1"/>
          </p:cNvSpPr>
          <p:nvPr>
            <p:ph idx="1"/>
          </p:nvPr>
        </p:nvSpPr>
        <p:spPr>
          <a:xfrm>
            <a:off x="960438" y="1828800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Absorption of water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Eliminates indigestible food from the body as feces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Does not participate in digestion of food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Goblet cells produce mucus to act as a lubricant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  <a:ea typeface="+mj-ea"/>
                <a:cs typeface="+mj-cs"/>
              </a:rPr>
              <a:t>Organs of the Digestive System</a:t>
            </a:r>
          </a:p>
        </p:txBody>
      </p:sp>
      <p:sp>
        <p:nvSpPr>
          <p:cNvPr id="18435" name="Rectangle 1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Two main groups</a:t>
            </a:r>
          </a:p>
          <a:p>
            <a:pPr lvl="1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Alimentary canal – continuous coiled hollow tube</a:t>
            </a:r>
          </a:p>
          <a:p>
            <a:pPr lvl="1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Accessory digestive organs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Structures of the Large Intestine</a:t>
            </a:r>
          </a:p>
        </p:txBody>
      </p:sp>
      <p:sp>
        <p:nvSpPr>
          <p:cNvPr id="46083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Cecum – saclike first part of the large intestine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Appendix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Accumulation of lymphatic tissue that sometimes becomes inflamed (appendicitis)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Hangs from the cecum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83563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smtClean="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Structures of the Large Intestine</a:t>
            </a:r>
          </a:p>
        </p:txBody>
      </p:sp>
      <p:sp>
        <p:nvSpPr>
          <p:cNvPr id="47107" name="Rectangle 11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Colon</a:t>
            </a:r>
          </a:p>
          <a:p>
            <a:pPr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Rectum</a:t>
            </a:r>
          </a:p>
          <a:p>
            <a:pPr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Anus – external body opening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Accessory Digestive Organs</a:t>
            </a:r>
          </a:p>
        </p:txBody>
      </p:sp>
      <p:sp>
        <p:nvSpPr>
          <p:cNvPr id="48131" name="Rectangle 1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Salivary glands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Teeth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Pancreas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Liver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Gall bladder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7"/>
          <p:cNvSpPr txBox="1">
            <a:spLocks noChangeArrowheads="1"/>
          </p:cNvSpPr>
          <p:nvPr/>
        </p:nvSpPr>
        <p:spPr bwMode="auto">
          <a:xfrm>
            <a:off x="381000" y="2330450"/>
            <a:ext cx="8245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16387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</a:rPr>
              <a:t>Salivary Glands</a:t>
            </a:r>
          </a:p>
        </p:txBody>
      </p:sp>
      <p:sp>
        <p:nvSpPr>
          <p:cNvPr id="49156" name="Rectangle 11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Saliva-producing glands</a:t>
            </a:r>
          </a:p>
          <a:p>
            <a:pPr lvl="1"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Parotid glands – located anterior to ears</a:t>
            </a:r>
          </a:p>
          <a:p>
            <a:pPr lvl="1"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Submandibular glands</a:t>
            </a:r>
          </a:p>
          <a:p>
            <a:pPr lvl="1"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Sublingual glands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Saliva</a:t>
            </a:r>
          </a:p>
        </p:txBody>
      </p:sp>
      <p:sp>
        <p:nvSpPr>
          <p:cNvPr id="50179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Mixture of mucus and serous fluids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Helps to form a food bolus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Contains salivary amylase to begin starch digestion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Dissolves chemicals so they can be tasted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Teeth</a:t>
            </a:r>
          </a:p>
        </p:txBody>
      </p:sp>
      <p:sp>
        <p:nvSpPr>
          <p:cNvPr id="51203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The role is to masticate (chew) food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Humans have two sets of teeth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Deciduous (baby or milk) teeth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20 teeth are fully formed by age two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183563" cy="3124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 </a:t>
            </a:r>
            <a:br>
              <a:rPr lang="en-US" sz="400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Teeth</a:t>
            </a:r>
          </a:p>
        </p:txBody>
      </p:sp>
      <p:pic>
        <p:nvPicPr>
          <p:cNvPr id="522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6" t="7065" r="16663" b="4941"/>
          <a:stretch>
            <a:fillRect/>
          </a:stretch>
        </p:blipFill>
        <p:spPr bwMode="auto">
          <a:xfrm>
            <a:off x="5029200" y="533400"/>
            <a:ext cx="31781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14.9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Pancreas</a:t>
            </a:r>
          </a:p>
        </p:txBody>
      </p:sp>
      <p:sp>
        <p:nvSpPr>
          <p:cNvPr id="53251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183563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smtClean="0">
                <a:ea typeface="ＭＳ Ｐゴシック" panose="020B0600070205080204" pitchFamily="34" charset="-128"/>
              </a:rPr>
              <a:t>Produces digestive enzymes that break down all categories of food into the duodenum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>
                <a:ea typeface="ＭＳ Ｐゴシック" panose="020B0600070205080204" pitchFamily="34" charset="-128"/>
              </a:rPr>
              <a:t>Alkaline fluid introduced with enzymes neutralizes acidic chyme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>
                <a:ea typeface="ＭＳ Ｐゴシック" panose="020B0600070205080204" pitchFamily="34" charset="-128"/>
              </a:rPr>
              <a:t>Endocrine product of the pancreas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smtClean="0">
                <a:ea typeface="ＭＳ Ｐゴシック" panose="020B0600070205080204" pitchFamily="34" charset="-128"/>
              </a:rPr>
              <a:t>Insulin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Liver</a:t>
            </a:r>
          </a:p>
        </p:txBody>
      </p:sp>
      <p:sp>
        <p:nvSpPr>
          <p:cNvPr id="54275" name="Rectangle 11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Largest gland in the body and produces bile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Located on the right side of the body under the diaphragm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Connected to the gall bladder via the common hepatic duct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Gall Bladder</a:t>
            </a:r>
          </a:p>
        </p:txBody>
      </p:sp>
      <p:sp>
        <p:nvSpPr>
          <p:cNvPr id="55299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Stores bile from the liver by way of the cystic duct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Bile is introduced into the duodenum in the presence of fatty food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Gallstones can cause blockages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8138" r="2777" b="4941"/>
          <a:stretch>
            <a:fillRect/>
          </a:stretch>
        </p:blipFill>
        <p:spPr bwMode="auto">
          <a:xfrm>
            <a:off x="2286000" y="609600"/>
            <a:ext cx="4584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960438" y="609600"/>
            <a:ext cx="8183562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Processes of the Digestive System</a:t>
            </a:r>
          </a:p>
        </p:txBody>
      </p:sp>
      <p:sp>
        <p:nvSpPr>
          <p:cNvPr id="56323" name="Rectangle 12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Ingestion – getting food into the mouth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Propulsion – moving foods from one region of the digestive system to another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Processes of the Digestive System</a:t>
            </a:r>
          </a:p>
        </p:txBody>
      </p:sp>
      <p:sp>
        <p:nvSpPr>
          <p:cNvPr id="57347" name="Rectangle 16"/>
          <p:cNvSpPr>
            <a:spLocks noGrp="1" noChangeArrowheads="1"/>
          </p:cNvSpPr>
          <p:nvPr>
            <p:ph idx="1"/>
          </p:nvPr>
        </p:nvSpPr>
        <p:spPr>
          <a:xfrm>
            <a:off x="457200" y="1293813"/>
            <a:ext cx="4116388" cy="5564187"/>
          </a:xfrm>
        </p:spPr>
        <p:txBody>
          <a:bodyPr/>
          <a:lstStyle/>
          <a:p>
            <a:pPr eaLnBrk="1" hangingPunct="1"/>
            <a:endParaRPr lang="en-US" altLang="en-US" sz="32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Peristalsis – alternating waves of contraction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Segmentation – moving materials back and forth to aid in mixing</a:t>
            </a:r>
          </a:p>
        </p:txBody>
      </p:sp>
      <p:pic>
        <p:nvPicPr>
          <p:cNvPr id="5734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0" t="11357" r="23604" b="10306"/>
          <a:stretch>
            <a:fillRect/>
          </a:stretch>
        </p:blipFill>
        <p:spPr bwMode="auto">
          <a:xfrm>
            <a:off x="5638800" y="1447800"/>
            <a:ext cx="25146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14.12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Processes of the Digestive System</a:t>
            </a:r>
          </a:p>
        </p:txBody>
      </p:sp>
      <p:sp>
        <p:nvSpPr>
          <p:cNvPr id="58371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Mechanical digestion</a:t>
            </a:r>
          </a:p>
          <a:p>
            <a:pPr lvl="1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Mixing of food in the mouth by the tongue</a:t>
            </a:r>
          </a:p>
          <a:p>
            <a:pPr lvl="1"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Churning of food in the stomach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Processes of the Digestive System</a:t>
            </a:r>
          </a:p>
        </p:txBody>
      </p:sp>
      <p:sp>
        <p:nvSpPr>
          <p:cNvPr id="59395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Chemical Digestion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Enzymes break down food molecules into their building blocks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Each major food group uses different enzymes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Processes of the Digestive System</a:t>
            </a:r>
          </a:p>
        </p:txBody>
      </p:sp>
      <p:sp>
        <p:nvSpPr>
          <p:cNvPr id="60419" name="Rectangle 11"/>
          <p:cNvSpPr>
            <a:spLocks noGrp="1" noChangeArrowheads="1"/>
          </p:cNvSpPr>
          <p:nvPr>
            <p:ph idx="1"/>
          </p:nvPr>
        </p:nvSpPr>
        <p:spPr>
          <a:xfrm>
            <a:off x="960438" y="1981200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Absorption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End products of digestion are absorbed in the blood or lymph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Defecation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Elimination of indigestible substances as feces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28675" name="Rectangle 11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Processes of the Digestive System</a:t>
            </a:r>
          </a:p>
        </p:txBody>
      </p:sp>
      <p:pic>
        <p:nvPicPr>
          <p:cNvPr id="6144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11357" r="16663" b="10307"/>
          <a:stretch>
            <a:fillRect/>
          </a:stretch>
        </p:blipFill>
        <p:spPr bwMode="auto">
          <a:xfrm>
            <a:off x="3810000" y="1143000"/>
            <a:ext cx="28956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14.11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Digestive Activities of the Mouth</a:t>
            </a:r>
          </a:p>
        </p:txBody>
      </p:sp>
      <p:sp>
        <p:nvSpPr>
          <p:cNvPr id="62467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Mechanical breakdown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Food is physically broken down by chewing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Chemical digestion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Food is mixed with saliva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Breaking of starch into maltose by salivary amylase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960438" y="533400"/>
            <a:ext cx="8183562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Activities of the Pharynx and Esophagus</a:t>
            </a:r>
          </a:p>
        </p:txBody>
      </p:sp>
      <p:sp>
        <p:nvSpPr>
          <p:cNvPr id="63491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These organs have no digestive function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Serve as passageways to the stomach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Deglutition (Swallowing)</a:t>
            </a:r>
          </a:p>
        </p:txBody>
      </p:sp>
      <p:sp>
        <p:nvSpPr>
          <p:cNvPr id="64515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Buccal phase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Voluntary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Occurs in the mouth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Food is formed into a bolus and forced into the pharynx by the tongue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  <p:pic>
        <p:nvPicPr>
          <p:cNvPr id="6553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6" b="20827"/>
          <a:stretch>
            <a:fillRect/>
          </a:stretch>
        </p:blipFill>
        <p:spPr bwMode="auto">
          <a:xfrm>
            <a:off x="739775" y="1600200"/>
            <a:ext cx="766445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14.14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  <a:ea typeface="+mj-ea"/>
                <a:cs typeface="+mj-cs"/>
              </a:rPr>
              <a:t>Organs of the Alimentary Canal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Mouth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Pharynx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Esophagus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Stomach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Small intestine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Large intestine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Anus</a:t>
            </a:r>
          </a:p>
        </p:txBody>
      </p:sp>
      <p:pic>
        <p:nvPicPr>
          <p:cNvPr id="204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8138" r="2777" b="4941"/>
          <a:stretch>
            <a:fillRect/>
          </a:stretch>
        </p:blipFill>
        <p:spPr bwMode="auto">
          <a:xfrm>
            <a:off x="4953000" y="1752600"/>
            <a:ext cx="37465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44" dirty="0">
                <a:solidFill>
                  <a:srgbClr val="B45F07"/>
                </a:solidFill>
              </a:rPr>
              <a:t>Food Breakdown in the Stomach</a:t>
            </a:r>
          </a:p>
        </p:txBody>
      </p:sp>
      <p:sp>
        <p:nvSpPr>
          <p:cNvPr id="66563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Gastric juice is regulated by neural and hormonal factors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Hydrocholoric acid makes the stomach contents very acidic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9144000" cy="19383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400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Necessity of an Extremely </a:t>
            </a:r>
            <a:br>
              <a:rPr lang="en-US" sz="400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 Environment in the Stomach</a:t>
            </a:r>
          </a:p>
        </p:txBody>
      </p:sp>
      <p:sp>
        <p:nvSpPr>
          <p:cNvPr id="67587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7997825" cy="5278438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Activates pepsinogen to pepsin for protein digestion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Provides a hostile environment for microorganisms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Digestion and Absorption in the Stomach</a:t>
            </a:r>
          </a:p>
        </p:txBody>
      </p:sp>
      <p:sp>
        <p:nvSpPr>
          <p:cNvPr id="68611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Protein digestion enzymes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Pepsin – an active protein digesting enzyme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Rennin – works on digesting milk protein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The only absorption that occurs in the stomach is of alcohol and aspirin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Propulsion in the Stomach</a:t>
            </a:r>
          </a:p>
        </p:txBody>
      </p:sp>
      <p:sp>
        <p:nvSpPr>
          <p:cNvPr id="69635" name="Rectangle 1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Food must first be well mixed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Rippling peristalsis occurs in the lower stomach</a:t>
            </a:r>
          </a:p>
        </p:txBody>
      </p:sp>
      <p:pic>
        <p:nvPicPr>
          <p:cNvPr id="6963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6" r="2773" b="24992"/>
          <a:stretch>
            <a:fillRect/>
          </a:stretch>
        </p:blipFill>
        <p:spPr bwMode="auto">
          <a:xfrm>
            <a:off x="609600" y="3352800"/>
            <a:ext cx="79248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14.15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The pylorus meters out chyme into the small intestine (30 ml at a time)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The stomach empties in four to six hours</a:t>
            </a:r>
          </a:p>
        </p:txBody>
      </p:sp>
      <p:pic>
        <p:nvPicPr>
          <p:cNvPr id="7065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6" r="2773" b="24992"/>
          <a:stretch>
            <a:fillRect/>
          </a:stretch>
        </p:blipFill>
        <p:spPr bwMode="auto">
          <a:xfrm>
            <a:off x="609600" y="2819400"/>
            <a:ext cx="79248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14.15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8245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anose="05050102010706020507" pitchFamily="18" charset="2"/>
              <a:buChar char="·"/>
            </a:pP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38915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Digestion in the Small Intestine</a:t>
            </a:r>
          </a:p>
        </p:txBody>
      </p:sp>
      <p:sp>
        <p:nvSpPr>
          <p:cNvPr id="71684" name="Rectangle 11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Pancreatic enzymes play the major digestive function 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Responsible for fat digestion (lipase)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Digest nucleic acids (nucleases)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Alkaline content neutralizes acidic chyme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9144000" cy="119062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</a:rPr>
              <a:t>Stimulation of the Release of Pancreatic Juice</a:t>
            </a:r>
          </a:p>
        </p:txBody>
      </p:sp>
      <p:sp>
        <p:nvSpPr>
          <p:cNvPr id="72707" name="Rectangle 1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4114800" cy="523875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Vagus nerve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Local hormones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Secretin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Cholecystokinin</a:t>
            </a:r>
          </a:p>
        </p:txBody>
      </p:sp>
      <p:pic>
        <p:nvPicPr>
          <p:cNvPr id="7270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t="12526" r="14577" b="6943"/>
          <a:stretch>
            <a:fillRect/>
          </a:stretch>
        </p:blipFill>
        <p:spPr bwMode="auto">
          <a:xfrm>
            <a:off x="4495800" y="1981200"/>
            <a:ext cx="4138613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14.16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Absorption in the Small Intestine</a:t>
            </a:r>
          </a:p>
        </p:txBody>
      </p:sp>
      <p:sp>
        <p:nvSpPr>
          <p:cNvPr id="73731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997825" cy="2744788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Water is absorbed along the length of the small intestine</a:t>
            </a:r>
          </a:p>
          <a:p>
            <a:pPr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End products of digestion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</a:rPr>
              <a:t>Propulsion in the Small Intestine</a:t>
            </a:r>
          </a:p>
        </p:txBody>
      </p:sp>
      <p:sp>
        <p:nvSpPr>
          <p:cNvPr id="74755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Peristalsis is the major means of moving food</a:t>
            </a:r>
          </a:p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Segmental movements</a:t>
            </a:r>
          </a:p>
          <a:p>
            <a:pPr lvl="1"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Mix chyme with digestive juices</a:t>
            </a:r>
          </a:p>
          <a:p>
            <a:pPr lvl="1"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Aid in propelling food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9144000" cy="119062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</a:rPr>
              <a:t>Food Breakdown and Absorption in the Large Intestine</a:t>
            </a:r>
          </a:p>
        </p:txBody>
      </p:sp>
      <p:sp>
        <p:nvSpPr>
          <p:cNvPr id="75779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566863"/>
            <a:ext cx="7997825" cy="529113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No digestive enzymes are produced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Resident bacteria digest remaining nutrients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Produce some vitamin K and B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Release gases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Water and vitamins K and B are absorbed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Remaining materials are eliminated via feces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  <a:ea typeface="+mj-ea"/>
                <a:cs typeface="+mj-cs"/>
              </a:rPr>
              <a:t>Mouth (Oral Cavity) Anatomy</a:t>
            </a:r>
          </a:p>
        </p:txBody>
      </p:sp>
      <p:sp>
        <p:nvSpPr>
          <p:cNvPr id="21507" name="Rectangle 15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183563" cy="4187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Lips  – protect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the anterior opening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Hard palate – forms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the anterior (front)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  roof of the mouth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Soft palate – forms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the posterior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(back) roof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Uvula – fleshy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projection of the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soft palate</a:t>
            </a:r>
          </a:p>
        </p:txBody>
      </p:sp>
      <p:pic>
        <p:nvPicPr>
          <p:cNvPr id="2150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2526" r="40331" b="26381"/>
          <a:stretch>
            <a:fillRect/>
          </a:stretch>
        </p:blipFill>
        <p:spPr bwMode="auto">
          <a:xfrm>
            <a:off x="4724400" y="2286000"/>
            <a:ext cx="40528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14.2a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</a:rPr>
              <a:t>Propulsion in the Large Intestine</a:t>
            </a:r>
          </a:p>
        </p:txBody>
      </p:sp>
      <p:sp>
        <p:nvSpPr>
          <p:cNvPr id="76803" name="Rectangle 11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997825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Sluggish peristalsis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Mass movements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Slow, powerful movements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Occur three to four times per day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Presence of feces in the rectum causes a defecation reflex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Internal anal sphincter is relaxed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Defecation occurs with relaxation of the voluntary (external) anal sphincter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9144000" cy="119062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</a:rPr>
              <a:t>Developmental Aspects of the Digestive System</a:t>
            </a:r>
          </a:p>
        </p:txBody>
      </p:sp>
      <p:sp>
        <p:nvSpPr>
          <p:cNvPr id="77827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997825" cy="5416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The alimentary canal is a continuous tube by the fifth week of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Digestive glands bud from the mucosa of the alimentary tube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The developing fetus receives all nutrients through the placenta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In newborns, feeding must be frequent, peristalsis is inefficient, and vomiting is common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9144000" cy="119062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</a:rPr>
              <a:t>Developmental Aspects of the Digestive System</a:t>
            </a:r>
          </a:p>
        </p:txBody>
      </p:sp>
      <p:sp>
        <p:nvSpPr>
          <p:cNvPr id="78851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597025"/>
            <a:ext cx="7997825" cy="526097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Teething begins around age six months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Metabolism decreases with old age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Middle age digestive problems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Ulcers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Gall bladder problems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9144000" cy="119062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B45F07"/>
                </a:solidFill>
              </a:rPr>
              <a:t>Developmental Aspects of the Digestive System</a:t>
            </a:r>
          </a:p>
        </p:txBody>
      </p:sp>
      <p:sp>
        <p:nvSpPr>
          <p:cNvPr id="79875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579563"/>
            <a:ext cx="7997825" cy="5278437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Activity of digestive tract in old age</a:t>
            </a:r>
          </a:p>
          <a:p>
            <a:pPr lvl="1"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Fewer digestive juices</a:t>
            </a:r>
          </a:p>
          <a:p>
            <a:pPr lvl="1"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Peristalsis slows</a:t>
            </a:r>
          </a:p>
          <a:p>
            <a:pPr lvl="1" eaLnBrk="1" hangingPunct="1"/>
            <a:r>
              <a:rPr lang="en-US" altLang="en-US" sz="3500" smtClean="0">
                <a:ea typeface="ＭＳ Ｐゴシック" panose="020B0600070205080204" pitchFamily="34" charset="-128"/>
              </a:rPr>
              <a:t>Diverticulosis and cancer are more common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Grp="1" noChangeArrowheads="1"/>
          </p:cNvSpPr>
          <p:nvPr>
            <p:ph idx="1"/>
          </p:nvPr>
        </p:nvSpPr>
        <p:spPr>
          <a:xfrm>
            <a:off x="457200" y="1065213"/>
            <a:ext cx="4116388" cy="5792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Oral cavity – area contained by the teeth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Tongue – Muscular extension aiding in speech and balling of food.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Tonsils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Palatine tonsils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Lingual tonsils</a:t>
            </a:r>
          </a:p>
        </p:txBody>
      </p:sp>
      <p:pic>
        <p:nvPicPr>
          <p:cNvPr id="2253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2526" r="40331" b="26381"/>
          <a:stretch>
            <a:fillRect/>
          </a:stretch>
        </p:blipFill>
        <p:spPr bwMode="auto">
          <a:xfrm>
            <a:off x="4572000" y="1524000"/>
            <a:ext cx="42672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14.2a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8000"/>
                  <a:satMod val="1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Processes of the Mouth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Mastication (chewing) of food</a:t>
            </a:r>
          </a:p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Mixing masticated food with saliva</a:t>
            </a:r>
          </a:p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Initiation of swallowing by the tongue</a:t>
            </a:r>
          </a:p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Allowing for the sense of taste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B45F07"/>
                </a:solidFill>
                <a:ea typeface="+mj-ea"/>
                <a:cs typeface="+mj-cs"/>
              </a:rPr>
              <a:t>Pharynx Function</a:t>
            </a:r>
          </a:p>
        </p:txBody>
      </p:sp>
      <p:sp>
        <p:nvSpPr>
          <p:cNvPr id="24579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83563" cy="4187825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Serves as a passageway for air and food</a:t>
            </a:r>
          </a:p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Food is propelled to the esophagus by two muscle layers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Longitudinal inner layer</a:t>
            </a:r>
          </a:p>
          <a:p>
            <a:pPr lvl="1"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Circular outer layer</a:t>
            </a:r>
          </a:p>
          <a:p>
            <a:pPr eaLnBrk="1" hangingPunct="1"/>
            <a:r>
              <a:rPr lang="en-US" altLang="en-US" sz="3000" smtClean="0">
                <a:ea typeface="ＭＳ Ｐゴシック" panose="020B0600070205080204" pitchFamily="34" charset="-128"/>
              </a:rPr>
              <a:t>Food movement is by alternating contractions of the muscle layers (peristalsis)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5799</TotalTime>
  <Words>1354</Words>
  <Application>Microsoft Office PowerPoint</Application>
  <PresentationFormat>On-screen Show (4:3)</PresentationFormat>
  <Paragraphs>274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Times</vt:lpstr>
      <vt:lpstr>ＭＳ Ｐゴシック</vt:lpstr>
      <vt:lpstr>Arial</vt:lpstr>
      <vt:lpstr>Verdana</vt:lpstr>
      <vt:lpstr>Wingdings 2</vt:lpstr>
      <vt:lpstr>Wingdings</vt:lpstr>
      <vt:lpstr>Symbol</vt:lpstr>
      <vt:lpstr>Aspect</vt:lpstr>
      <vt:lpstr>The Digestive    System and Body Metabolism</vt:lpstr>
      <vt:lpstr>The Digestive System and Body Metabolism</vt:lpstr>
      <vt:lpstr>Organs of the Digestive System</vt:lpstr>
      <vt:lpstr>PowerPoint Presentation</vt:lpstr>
      <vt:lpstr>Organs of the Alimentary Canal</vt:lpstr>
      <vt:lpstr>Mouth (Oral Cavity) Anatomy</vt:lpstr>
      <vt:lpstr>PowerPoint Presentation</vt:lpstr>
      <vt:lpstr>Processes of the Mouth</vt:lpstr>
      <vt:lpstr>Pharynx Function</vt:lpstr>
      <vt:lpstr>Esophagus</vt:lpstr>
      <vt:lpstr>Layers of Alimentary Canal Organs</vt:lpstr>
      <vt:lpstr>Layers of Alimentary Canal Organs</vt:lpstr>
      <vt:lpstr>Layers of Alimentary Canal Organs</vt:lpstr>
      <vt:lpstr>Stomach Anatomy</vt:lpstr>
      <vt:lpstr>Stomach Anatomy</vt:lpstr>
      <vt:lpstr>Stomach Functions</vt:lpstr>
      <vt:lpstr>Specialized Mucosa of the Stomach</vt:lpstr>
      <vt:lpstr>Structure of the Stomach Mucosa</vt:lpstr>
      <vt:lpstr>Structure of the Stomach Mucosa</vt:lpstr>
      <vt:lpstr>Small Intestine</vt:lpstr>
      <vt:lpstr>Subdivisions of the Small Intestine</vt:lpstr>
      <vt:lpstr>Chemical Digestion in the Small Intestine</vt:lpstr>
      <vt:lpstr>PowerPoint Presentation</vt:lpstr>
      <vt:lpstr>Villi of the Small Intestine</vt:lpstr>
      <vt:lpstr>Microvilli of the Small Intestine</vt:lpstr>
      <vt:lpstr>Structures Involved in Absorption of Nutrients</vt:lpstr>
      <vt:lpstr>Large Intestine</vt:lpstr>
      <vt:lpstr>PowerPoint Presentation</vt:lpstr>
      <vt:lpstr>Functions of the Large Intestine</vt:lpstr>
      <vt:lpstr>Structures of the Large Intestine</vt:lpstr>
      <vt:lpstr>Structures of the Large Intestine</vt:lpstr>
      <vt:lpstr>Accessory Digestive Organs</vt:lpstr>
      <vt:lpstr>Salivary Glands</vt:lpstr>
      <vt:lpstr>Saliva</vt:lpstr>
      <vt:lpstr>Teeth</vt:lpstr>
      <vt:lpstr>Classification  of Teeth</vt:lpstr>
      <vt:lpstr>Pancreas</vt:lpstr>
      <vt:lpstr>Liver</vt:lpstr>
      <vt:lpstr>Gall Bladder</vt:lpstr>
      <vt:lpstr>Processes of the Digestive System</vt:lpstr>
      <vt:lpstr>Processes of the Digestive System</vt:lpstr>
      <vt:lpstr>Processes of the Digestive System</vt:lpstr>
      <vt:lpstr>Processes of the Digestive System</vt:lpstr>
      <vt:lpstr>Processes of the Digestive System</vt:lpstr>
      <vt:lpstr>Processes of the Digestive System</vt:lpstr>
      <vt:lpstr>Digestive Activities of the Mouth</vt:lpstr>
      <vt:lpstr>Activities of the Pharynx and Esophagus</vt:lpstr>
      <vt:lpstr>Deglutition (Swallowing)</vt:lpstr>
      <vt:lpstr>PowerPoint Presentation</vt:lpstr>
      <vt:lpstr>Food Breakdown in the Stomach</vt:lpstr>
      <vt:lpstr>Necessity of an Extremely  Acid Environment in the Stomach</vt:lpstr>
      <vt:lpstr>Digestion and Absorption in the Stomach</vt:lpstr>
      <vt:lpstr>Propulsion in the Stomach</vt:lpstr>
      <vt:lpstr>PowerPoint Presentation</vt:lpstr>
      <vt:lpstr>Digestion in the Small Intestine</vt:lpstr>
      <vt:lpstr>Stimulation of the Release of Pancreatic Juice</vt:lpstr>
      <vt:lpstr>Absorption in the Small Intestine</vt:lpstr>
      <vt:lpstr>Propulsion in the Small Intestine</vt:lpstr>
      <vt:lpstr>Food Breakdown and Absorption in the Large Intestine</vt:lpstr>
      <vt:lpstr>Propulsion in the Large Intestine</vt:lpstr>
      <vt:lpstr>Developmental Aspects of the Digestive System</vt:lpstr>
      <vt:lpstr>Developmental Aspects of the Digestive System</vt:lpstr>
      <vt:lpstr>Developmental Aspects of the Digestive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Jeannette Spargifiore</cp:lastModifiedBy>
  <cp:revision>394</cp:revision>
  <cp:lastPrinted>2001-01-06T03:20:03Z</cp:lastPrinted>
  <dcterms:created xsi:type="dcterms:W3CDTF">2011-11-27T01:45:59Z</dcterms:created>
  <dcterms:modified xsi:type="dcterms:W3CDTF">2019-06-12T13:59:51Z</dcterms:modified>
</cp:coreProperties>
</file>