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0" r:id="rId1"/>
  </p:sldMasterIdLst>
  <p:notesMasterIdLst>
    <p:notesMasterId r:id="rId32"/>
  </p:notesMasterIdLst>
  <p:handoutMasterIdLst>
    <p:handoutMasterId r:id="rId33"/>
  </p:handoutMasterIdLst>
  <p:sldIdLst>
    <p:sldId id="367" r:id="rId2"/>
    <p:sldId id="391" r:id="rId3"/>
    <p:sldId id="392" r:id="rId4"/>
    <p:sldId id="393" r:id="rId5"/>
    <p:sldId id="394" r:id="rId6"/>
    <p:sldId id="396" r:id="rId7"/>
    <p:sldId id="395" r:id="rId8"/>
    <p:sldId id="397" r:id="rId9"/>
    <p:sldId id="398" r:id="rId10"/>
    <p:sldId id="423" r:id="rId11"/>
    <p:sldId id="424" r:id="rId12"/>
    <p:sldId id="425" r:id="rId13"/>
    <p:sldId id="399" r:id="rId14"/>
    <p:sldId id="421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8" r:id="rId27"/>
    <p:sldId id="411" r:id="rId28"/>
    <p:sldId id="412" r:id="rId29"/>
    <p:sldId id="415" r:id="rId30"/>
    <p:sldId id="42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10FE5E-2442-4EA1-A00E-AFF928C17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EAE161-601F-408D-96DD-5FBD86EFE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B566-B894-4002-838D-7A0D51A4D5D5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B0A63D-0FCD-401F-8415-D79D25851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BBAE-AA16-4CF6-BEDA-93A6D225A96E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B632-93E8-41E2-ACF8-CDE530C41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34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CB69-749E-4331-84EF-556E964683A4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29C8-F336-4F92-8DC9-3C9DF30D4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9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900238" y="349250"/>
            <a:ext cx="6938962" cy="1431925"/>
          </a:xfrm>
          <a:noFill/>
        </p:spPr>
        <p:txBody>
          <a:bodyPr>
            <a:sp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02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402B-915C-4D01-83E8-8CBD63555A69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ABD-CEDE-43B5-ABC9-B0E1C5803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39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5791200 h 3648"/>
              <a:gd name="T2" fmla="*/ 1137151 w 2736"/>
              <a:gd name="T3" fmla="*/ 3200400 h 3648"/>
              <a:gd name="T4" fmla="*/ 4321175 w 2736"/>
              <a:gd name="T5" fmla="*/ 0 h 3648"/>
              <a:gd name="T6" fmla="*/ 4321175 w 2736"/>
              <a:gd name="T7" fmla="*/ 152400 h 3648"/>
              <a:gd name="T8" fmla="*/ 1175056 w 2736"/>
              <a:gd name="T9" fmla="*/ 3235325 h 3648"/>
              <a:gd name="T10" fmla="*/ 75810 w 2736"/>
              <a:gd name="T11" fmla="*/ 5791200 h 3648"/>
              <a:gd name="T12" fmla="*/ 0 w 2736"/>
              <a:gd name="T13" fmla="*/ 5791200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6538193 h 4128"/>
              <a:gd name="T2" fmla="*/ 0 w 3504"/>
              <a:gd name="T3" fmla="*/ 6615113 h 4128"/>
              <a:gd name="T4" fmla="*/ 5513388 w 3504"/>
              <a:gd name="T5" fmla="*/ 4230596 h 4128"/>
              <a:gd name="T6" fmla="*/ 4531552 w 3504"/>
              <a:gd name="T7" fmla="*/ 0 h 4128"/>
              <a:gd name="T8" fmla="*/ 4456026 w 3504"/>
              <a:gd name="T9" fmla="*/ 0 h 4128"/>
              <a:gd name="T10" fmla="*/ 5452023 w 3504"/>
              <a:gd name="T11" fmla="*/ 4196943 h 4128"/>
              <a:gd name="T12" fmla="*/ 0 w 3504"/>
              <a:gd name="T13" fmla="*/ 6538193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0" charset="0"/>
              <a:ea typeface="ＭＳ Ｐゴシック" pitchFamily="-110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C7F2-D3D7-4746-966F-1118CA18680C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48A7A-8CB8-445F-96D8-7F7F6D001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9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414C0-1B93-43D9-8A0C-CF5DB81A0E65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E6085-9394-40C4-9B31-38CAD5031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79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0145-7C82-4AF6-B366-4AB4605B4A2B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C123B9-6F15-4D42-81E1-BDF64F2F5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2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EDB3-4C04-46FA-881E-308AC0B3E353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BDDD-5D4A-48B8-B770-C6320D4C4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69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B84A-639B-45E0-A398-7ECD81B0614C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081F96-F0DE-4373-A003-49AD39D6B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FFCF-FE84-4F6D-ADB3-B5CC677EFD36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A40D-896C-49E0-A809-39E34DBD0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9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1310-8200-4D78-B511-77F916B911B2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67594E-5519-45A5-9DE3-0F26ABC53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65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Times" pitchFamily="-110" charset="0"/>
                <a:ea typeface="ＭＳ Ｐゴシック" pitchFamily="-110" charset="-128"/>
              </a:defRPr>
            </a:lvl1pPr>
            <a:extLst/>
          </a:lstStyle>
          <a:p>
            <a:pPr>
              <a:defRPr/>
            </a:pPr>
            <a:fld id="{FB4CD327-EDD5-482F-87E7-406B27B42E80}" type="datetime1">
              <a:rPr lang="en-US" altLang="en-US"/>
              <a:pPr>
                <a:defRPr/>
              </a:pPr>
              <a:t>6/11/2019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Times" pitchFamily="-110" charset="0"/>
                <a:ea typeface="ＭＳ Ｐゴシック" pitchFamily="-110" charset="-128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6B7A64-2384-47C3-88CA-4A144E684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69" r:id="rId2"/>
    <p:sldLayoutId id="2147483875" r:id="rId3"/>
    <p:sldLayoutId id="2147483876" r:id="rId4"/>
    <p:sldLayoutId id="2147483877" r:id="rId5"/>
    <p:sldLayoutId id="2147483870" r:id="rId6"/>
    <p:sldLayoutId id="2147483878" r:id="rId7"/>
    <p:sldLayoutId id="2147483871" r:id="rId8"/>
    <p:sldLayoutId id="2147483879" r:id="rId9"/>
    <p:sldLayoutId id="2147483872" r:id="rId10"/>
    <p:sldLayoutId id="2147483873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 descr="Hard_Drive:ehap_work:title-bar.gif"/>
          <p:cNvSpPr>
            <a:spLocks noGrp="1" noChangeArrowheads="1"/>
          </p:cNvSpPr>
          <p:nvPr>
            <p:ph type="ctrTitle"/>
          </p:nvPr>
        </p:nvSpPr>
        <p:spPr>
          <a:xfrm>
            <a:off x="1295400" y="2133600"/>
            <a:ext cx="6938963" cy="1371600"/>
          </a:xfrm>
        </p:spPr>
        <p:txBody>
          <a:bodyPr/>
          <a:lstStyle/>
          <a:p>
            <a:pPr indent="455613" eaLnBrk="1" fontAlgn="auto" hangingPunct="1">
              <a:spcAft>
                <a:spcPts val="0"/>
              </a:spcAft>
              <a:defRPr/>
            </a:pPr>
            <a:r>
              <a:rPr lang="en-US" sz="4200" dirty="0">
                <a:solidFill>
                  <a:schemeClr val="tx2">
                    <a:satMod val="200000"/>
                  </a:schemeClr>
                </a:solidFill>
              </a:rPr>
              <a:t>The Cardiovascular</a:t>
            </a:r>
            <a:r>
              <a:rPr lang="en-US" sz="4200" dirty="0" smtClean="0">
                <a:solidFill>
                  <a:schemeClr val="tx2">
                    <a:satMod val="200000"/>
                  </a:schemeClr>
                </a:solidFill>
              </a:rPr>
              <a:t>       </a:t>
            </a:r>
            <a:br>
              <a:rPr lang="en-US" sz="42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4200" dirty="0" smtClean="0">
                <a:solidFill>
                  <a:schemeClr val="tx2">
                    <a:satMod val="200000"/>
                  </a:schemeClr>
                </a:solidFill>
              </a:rPr>
              <a:t>             System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ＭＳ Ｐゴシック" pitchFamily="-110" charset="-128"/>
              </a:rPr>
              <a:t>What if the valves fail?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Normal blood flow is green.  If the valves fail, blood flows backward and causes varicose veins to form.</a:t>
            </a:r>
          </a:p>
        </p:txBody>
      </p:sp>
      <p:pic>
        <p:nvPicPr>
          <p:cNvPr id="20484" name="Picture 5" descr="venousabl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191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tx2">
                  <a:satMod val="200000"/>
                </a:schemeClr>
              </a:solidFill>
              <a:ea typeface="ＭＳ Ｐゴシック" pitchFamily="-110" charset="-128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5" descr="venousablcase2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solidFill>
                <a:schemeClr val="tx2">
                  <a:satMod val="200000"/>
                </a:schemeClr>
              </a:solidFill>
              <a:ea typeface="ＭＳ Ｐゴシック" pitchFamily="-110" charset="-128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2532" name="Picture 5" descr="varicose_veins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6274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ANd9GcT17Tf7Ftcl_K9c7_hIR731yGYU8nZuu6YyD_9faRTuFfAM5a9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41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Capillary Beds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116388" cy="5792788"/>
          </a:xfrm>
        </p:spPr>
        <p:txBody>
          <a:bodyPr/>
          <a:lstStyle/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Capillary beds allow for an easy exchange between the blood and the body tissues.</a:t>
            </a:r>
          </a:p>
        </p:txBody>
      </p:sp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4577" r="13885" b="12453"/>
          <a:stretch>
            <a:fillRect/>
          </a:stretch>
        </p:blipFill>
        <p:spPr bwMode="auto">
          <a:xfrm>
            <a:off x="4800600" y="10668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Capillary Beds</a:t>
            </a:r>
          </a:p>
        </p:txBody>
      </p:sp>
      <p:sp>
        <p:nvSpPr>
          <p:cNvPr id="24579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649788" cy="57927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True capillaries – exchange vessels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Oxygen and nutrients cross to cells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Carbon dioxide and metabolic waste products cross into blood</a:t>
            </a:r>
          </a:p>
        </p:txBody>
      </p:sp>
      <p:pic>
        <p:nvPicPr>
          <p:cNvPr id="2458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t="14577" r="13885" b="12453"/>
          <a:stretch>
            <a:fillRect/>
          </a:stretch>
        </p:blipFill>
        <p:spPr bwMode="auto">
          <a:xfrm>
            <a:off x="4800600" y="10668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11.10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Diffusion at Capillary Beds</a:t>
            </a:r>
          </a:p>
        </p:txBody>
      </p:sp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1" b="19438"/>
          <a:stretch>
            <a:fillRect/>
          </a:stretch>
        </p:blipFill>
        <p:spPr bwMode="auto">
          <a:xfrm>
            <a:off x="990600" y="1295400"/>
            <a:ext cx="7100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27798" r="8138" b="19438"/>
          <a:stretch>
            <a:fillRect/>
          </a:stretch>
        </p:blipFill>
        <p:spPr bwMode="auto">
          <a:xfrm>
            <a:off x="1828800" y="3962400"/>
            <a:ext cx="5638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11.20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Major Arteries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of </a:t>
            </a: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Circulation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t="5992" r="1389" b="7086"/>
          <a:stretch>
            <a:fillRect/>
          </a:stretch>
        </p:blipFill>
        <p:spPr bwMode="auto">
          <a:xfrm>
            <a:off x="4205288" y="838200"/>
            <a:ext cx="4478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11.11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Major Veins of Systemic Circulation</a:t>
            </a:r>
          </a:p>
        </p:txBody>
      </p:sp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5992" r="2777" b="8160"/>
          <a:stretch>
            <a:fillRect/>
          </a:stretch>
        </p:blipFill>
        <p:spPr bwMode="auto">
          <a:xfrm>
            <a:off x="4262438" y="1143000"/>
            <a:ext cx="4348162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11.12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Arterial Supply of the Brain</a:t>
            </a:r>
          </a:p>
        </p:txBody>
      </p:sp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6943"/>
          <a:stretch>
            <a:fillRect/>
          </a:stretch>
        </p:blipFill>
        <p:spPr bwMode="auto">
          <a:xfrm>
            <a:off x="1905000" y="1804988"/>
            <a:ext cx="6621463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11.13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Hepatic Portal Circulation</a:t>
            </a:r>
          </a:p>
        </p:txBody>
      </p: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3503" r="2777" b="11380"/>
          <a:stretch>
            <a:fillRect/>
          </a:stretch>
        </p:blipFill>
        <p:spPr bwMode="auto">
          <a:xfrm>
            <a:off x="3238500" y="1524000"/>
            <a:ext cx="4670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The Heart: Regulation of Heart Rate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Stroke volume usually remains relatively constant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Starling’s law of the heart – the more that the cardiac muscle is stretched, the stronger the contraction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Changing heart rate is the most common way to change cardiac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Circulation to the Fetus</a:t>
            </a: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9210" r="2777" b="7088"/>
          <a:stretch>
            <a:fillRect/>
          </a:stretch>
        </p:blipFill>
        <p:spPr bwMode="auto">
          <a:xfrm>
            <a:off x="3429000" y="137160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11.15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Pulse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3506788" cy="579278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Pulse – pressure wave of blood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Monitored at “pressure points” where pulse is easily palpated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average pulse rate is 70-76 beats per minute.</a:t>
            </a:r>
          </a:p>
        </p:txBody>
      </p:sp>
      <p:pic>
        <p:nvPicPr>
          <p:cNvPr id="3174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22089" r="18051" b="18890"/>
          <a:stretch>
            <a:fillRect/>
          </a:stretch>
        </p:blipFill>
        <p:spPr bwMode="auto">
          <a:xfrm>
            <a:off x="4572000" y="1066800"/>
            <a:ext cx="3927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11.16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Blood Pressure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Measurements by health professionals are made on the pressure in large arteries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Systolic – pressure at the peak of ventricular contraction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Diastolic – pressure when ventricles relax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Pressure in blood vessels decreases as the distance away from the heart increases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Measuring Arterial Blood Pressure</a:t>
            </a:r>
          </a:p>
        </p:txBody>
      </p:sp>
      <p:pic>
        <p:nvPicPr>
          <p:cNvPr id="3379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1" b="13885"/>
          <a:stretch>
            <a:fillRect/>
          </a:stretch>
        </p:blipFill>
        <p:spPr bwMode="auto">
          <a:xfrm>
            <a:off x="533400" y="1905000"/>
            <a:ext cx="81232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11.18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48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22089" r="18050" b="19965"/>
          <a:stretch>
            <a:fillRect/>
          </a:stretch>
        </p:blipFill>
        <p:spPr bwMode="auto">
          <a:xfrm>
            <a:off x="3352800" y="1600200"/>
            <a:ext cx="41862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11.17</a:t>
            </a:r>
          </a:p>
        </p:txBody>
      </p:sp>
      <p:sp>
        <p:nvSpPr>
          <p:cNvPr id="35845" name="Rectangle 18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Comparison of Blood Pressures in Different Vessels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Blood Pressure: Effects of Factors</a:t>
            </a:r>
          </a:p>
        </p:txBody>
      </p:sp>
      <p:sp>
        <p:nvSpPr>
          <p:cNvPr id="358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Neural factors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Autonomic nervous system adjustments (sympathetic division)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Renal factors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Regulation by altering blood volume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Renin – hormonal control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Blood Pressure: Effects of Factors</a:t>
            </a:r>
          </a:p>
        </p:txBody>
      </p:sp>
      <p:sp>
        <p:nvSpPr>
          <p:cNvPr id="3686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Temperature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Heat has a vasodilation effect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Cold has a vasoconstricting effect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Chemicals (prescription drugs)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Various substances can cause increases or decreases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Diet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Factors Determining Blood Pressure</a:t>
            </a:r>
          </a:p>
        </p:txBody>
      </p:sp>
      <p:pic>
        <p:nvPicPr>
          <p:cNvPr id="378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4577" r="2777" b="9233"/>
          <a:stretch>
            <a:fillRect/>
          </a:stretch>
        </p:blipFill>
        <p:spPr bwMode="auto">
          <a:xfrm>
            <a:off x="3519488" y="1273175"/>
            <a:ext cx="4883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11.19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Variations in Blood Pressure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997825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Human normal range is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Normal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140–110 mm Hg systolic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80–75 mm Hg diastolic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Hypotension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Low systolic (below 110 mm HG)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Often associated with illness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Hypertension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High systolic (above 140 mm HG)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Can be dangerous if it is chronic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Developmental Aspects of the Cardiovascular System</a:t>
            </a:r>
          </a:p>
        </p:txBody>
      </p:sp>
      <p:sp>
        <p:nvSpPr>
          <p:cNvPr id="39939" name="Rectangle 17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7997825" cy="53006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A simple “tube heart” develops in the embryo and pumps by the fourth week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The heart becomes a four-chambered organ by the end of seven weeks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Few structural changes occur after the seventh week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The Heart: Regulation of Heart Rate</a:t>
            </a:r>
          </a:p>
        </p:txBody>
      </p:sp>
      <p:sp>
        <p:nvSpPr>
          <p:cNvPr id="12290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smtClean="0">
                <a:ea typeface="ＭＳ Ｐゴシック" pitchFamily="-110" charset="-128"/>
              </a:rPr>
              <a:t>Ways to increase your heart rate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2800" smtClean="0">
                <a:ea typeface="ＭＳ Ｐゴシック" pitchFamily="-110" charset="-128"/>
              </a:rPr>
              <a:t>Sympathetic nervous system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altLang="en-US" smtClean="0">
                <a:ea typeface="ＭＳ Ｐゴシック" pitchFamily="-110" charset="-128"/>
              </a:rPr>
              <a:t>Crisis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altLang="en-US" smtClean="0">
                <a:ea typeface="ＭＳ Ｐゴシック" pitchFamily="-110" charset="-128"/>
              </a:rPr>
              <a:t>Low blood pressure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2800" smtClean="0">
                <a:ea typeface="ＭＳ Ｐゴシック" pitchFamily="-110" charset="-128"/>
              </a:rPr>
              <a:t>Hormones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altLang="en-US" smtClean="0">
                <a:ea typeface="ＭＳ Ｐゴシック" pitchFamily="-110" charset="-128"/>
              </a:rPr>
              <a:t>Epinephrine-increase heart rate, constrict blood vessels and dilates air passages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en-US" altLang="en-US" smtClean="0">
                <a:ea typeface="ＭＳ Ｐゴシック" pitchFamily="-110" charset="-128"/>
              </a:rPr>
              <a:t>Thyroxine-Thyroid hormone that increases metabolic rate and heart rate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2800" smtClean="0">
                <a:ea typeface="ＭＳ Ｐゴシック" pitchFamily="-110" charset="-128"/>
              </a:rPr>
              <a:t>Exercise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2800" smtClean="0">
                <a:ea typeface="ＭＳ Ｐゴシック" pitchFamily="-110" charset="-128"/>
              </a:rPr>
              <a:t>Decreased blood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Simple Tube vs. 4 Chambered Heart</a:t>
            </a:r>
            <a:endParaRPr lang="en-US" sz="32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096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7838"/>
            <a:ext cx="34290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5625"/>
            <a:ext cx="47831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The Heart: Regulation of Heart Rate</a:t>
            </a:r>
          </a:p>
        </p:txBody>
      </p:sp>
      <p:sp>
        <p:nvSpPr>
          <p:cNvPr id="19458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3200" dirty="0" smtClean="0">
                <a:ea typeface="ＭＳ Ｐゴシック" pitchFamily="-110" charset="-128"/>
              </a:rPr>
              <a:t>Decreased heart rate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3200" dirty="0" smtClean="0">
                <a:ea typeface="ＭＳ Ｐゴシック" pitchFamily="-110" charset="-128"/>
              </a:rPr>
              <a:t>Rest and deep breathing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3200" dirty="0" smtClean="0">
                <a:ea typeface="ＭＳ Ｐゴシック" pitchFamily="-110" charset="-128"/>
              </a:rPr>
              <a:t>High blood pressure or blood volume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altLang="en-US" sz="3200" dirty="0" smtClean="0">
                <a:ea typeface="ＭＳ Ｐゴシック" pitchFamily="-110" charset="-128"/>
              </a:rPr>
              <a:t>Prescribed medications such as     </a:t>
            </a:r>
          </a:p>
          <a:p>
            <a:pPr marL="392113" lvl="1" indent="0" eaLnBrk="1" fontAlgn="auto" hangingPunct="1"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3200" smtClean="0">
                <a:ea typeface="ＭＳ Ｐゴシック" pitchFamily="-110" charset="-128"/>
              </a:rPr>
              <a:t>        </a:t>
            </a:r>
            <a:r>
              <a:rPr lang="en-US" sz="3200" smtClean="0"/>
              <a:t>Lopressor intravenous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Blood Vessels: The Vascular System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Taking blood to the tissues and back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Arteries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Capillaries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Veins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11.8a</a:t>
            </a:r>
          </a:p>
        </p:txBody>
      </p:sp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4" t="29187" r="24234" b="23604"/>
          <a:stretch>
            <a:fillRect/>
          </a:stretch>
        </p:blipFill>
        <p:spPr bwMode="auto">
          <a:xfrm>
            <a:off x="3352800" y="2667000"/>
            <a:ext cx="54911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Blood Vessels: Anatomy</a:t>
            </a:r>
          </a:p>
        </p:txBody>
      </p:sp>
      <p:sp>
        <p:nvSpPr>
          <p:cNvPr id="21507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997825" cy="57165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Three layers (tunics)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Tunic intima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Endothelium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Tunic media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Smooth muscle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Controlled by sympathetic nervous system</a:t>
            </a:r>
          </a:p>
          <a:p>
            <a:pPr lvl="1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Tunic externa</a:t>
            </a:r>
          </a:p>
          <a:p>
            <a:pPr lvl="2"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Mostly fibrous connective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FF6600"/>
              </a:buClr>
              <a:buSzTx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The Vascular System</a:t>
            </a:r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t="13914" r="9210" b="6943"/>
          <a:stretch>
            <a:fillRect/>
          </a:stretch>
        </p:blipFill>
        <p:spPr bwMode="auto">
          <a:xfrm>
            <a:off x="1524000" y="12954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11.8b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Differences Between Blood Vessel Types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Walls of arteries are the thickest with smooth muscle to help move blood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Skeletal muscle “milks” blood in veins toward the heart.  Backflow is prevented with valves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Walls of capillaries are only one cell  layer thick to allow for exchanges between blood and tissue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200000"/>
                  </a:schemeClr>
                </a:solidFill>
              </a:rPr>
              <a:t>Movement of Blood Through Vessels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6388" cy="579278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Most arterial blood is pumped by the heart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Veins use the milking action of muscles to help move blood.  Valves in the veins prevent backflow.</a:t>
            </a: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9942" r="24992" b="15672"/>
          <a:stretch>
            <a:fillRect/>
          </a:stretch>
        </p:blipFill>
        <p:spPr bwMode="auto">
          <a:xfrm>
            <a:off x="5357813" y="1295400"/>
            <a:ext cx="29749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626292"/>
                </a:solidFill>
                <a:latin typeface="Arial" panose="020B0604020202020204" pitchFamily="34" charset="0"/>
              </a:rPr>
              <a:t>Figure 11.9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5804</TotalTime>
  <Words>605</Words>
  <Application>Microsoft Office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Times</vt:lpstr>
      <vt:lpstr>ＭＳ Ｐゴシック</vt:lpstr>
      <vt:lpstr>Arial</vt:lpstr>
      <vt:lpstr>Consolas</vt:lpstr>
      <vt:lpstr>Corbel</vt:lpstr>
      <vt:lpstr>Wingdings</vt:lpstr>
      <vt:lpstr>Wingdings 2</vt:lpstr>
      <vt:lpstr>Wingdings 3</vt:lpstr>
      <vt:lpstr>Verdana</vt:lpstr>
      <vt:lpstr>Symbol</vt:lpstr>
      <vt:lpstr>Metro</vt:lpstr>
      <vt:lpstr>The Cardiovascular                     System</vt:lpstr>
      <vt:lpstr>The Heart: Regulation of Heart Rate</vt:lpstr>
      <vt:lpstr>The Heart: Regulation of Heart Rate</vt:lpstr>
      <vt:lpstr>The Heart: Regulation of Heart Rate</vt:lpstr>
      <vt:lpstr>Blood Vessels: The Vascular System</vt:lpstr>
      <vt:lpstr>Blood Vessels: Anatomy</vt:lpstr>
      <vt:lpstr>The Vascular System</vt:lpstr>
      <vt:lpstr>Differences Between Blood Vessel Types</vt:lpstr>
      <vt:lpstr>Movement of Blood Through Vessels</vt:lpstr>
      <vt:lpstr>What if the valves fail?</vt:lpstr>
      <vt:lpstr>PowerPoint Presentation</vt:lpstr>
      <vt:lpstr>PowerPoint Presentation</vt:lpstr>
      <vt:lpstr>Capillary Beds</vt:lpstr>
      <vt:lpstr>Capillary Beds</vt:lpstr>
      <vt:lpstr>Diffusion at Capillary Beds</vt:lpstr>
      <vt:lpstr>Major Arteries  of Systemic  Circulation</vt:lpstr>
      <vt:lpstr>Major Veins of Systemic Circulation</vt:lpstr>
      <vt:lpstr>Arterial Supply of the Brain</vt:lpstr>
      <vt:lpstr>Hepatic Portal Circulation</vt:lpstr>
      <vt:lpstr>Circulation to the Fetus</vt:lpstr>
      <vt:lpstr>Pulse</vt:lpstr>
      <vt:lpstr>Blood Pressure</vt:lpstr>
      <vt:lpstr>Measuring Arterial Blood Pressure</vt:lpstr>
      <vt:lpstr>Comparison of Blood Pressures in Different Vessels</vt:lpstr>
      <vt:lpstr>Blood Pressure: Effects of Factors</vt:lpstr>
      <vt:lpstr>Blood Pressure: Effects of Factors</vt:lpstr>
      <vt:lpstr>Factors Determining Blood Pressure</vt:lpstr>
      <vt:lpstr>Variations in Blood Pressure</vt:lpstr>
      <vt:lpstr>Developmental Aspects of the Cardiovascular System</vt:lpstr>
      <vt:lpstr>Simple Tube vs. 4 Chambered Heart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Jeannette Spargifiore</cp:lastModifiedBy>
  <cp:revision>321</cp:revision>
  <cp:lastPrinted>2001-01-06T03:20:03Z</cp:lastPrinted>
  <dcterms:created xsi:type="dcterms:W3CDTF">2011-11-22T13:57:36Z</dcterms:created>
  <dcterms:modified xsi:type="dcterms:W3CDTF">2019-06-11T14:28:00Z</dcterms:modified>
</cp:coreProperties>
</file>